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9.JPG" ContentType="image/jpeg"/>
  <Override PartName="/ppt/media/image50.JPG" ContentType="image/jpeg"/>
  <Override PartName="/ppt/media/image51.JPG" ContentType="image/jpeg"/>
  <Override PartName="/ppt/media/image52.jpg" ContentType="image/jpeg"/>
  <Override PartName="/ppt/media/image53.jpg" ContentType="image/jpeg"/>
  <Override PartName="/ppt/notesSlides/notesSlide14.xml" ContentType="application/vnd.openxmlformats-officedocument.presentationml.notesSlide+xml"/>
  <Override PartName="/ppt/media/image59.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2.jpg" ContentType="image/jpeg"/>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 id="2147483719" r:id="rId10"/>
  </p:sldMasterIdLst>
  <p:notesMasterIdLst>
    <p:notesMasterId r:id="rId38"/>
  </p:notesMasterIdLst>
  <p:handoutMasterIdLst>
    <p:handoutMasterId r:id="rId39"/>
  </p:handoutMasterIdLst>
  <p:sldIdLst>
    <p:sldId id="256" r:id="rId11"/>
    <p:sldId id="1688" r:id="rId12"/>
    <p:sldId id="388" r:id="rId13"/>
    <p:sldId id="402" r:id="rId14"/>
    <p:sldId id="1684" r:id="rId15"/>
    <p:sldId id="264" r:id="rId16"/>
    <p:sldId id="295" r:id="rId17"/>
    <p:sldId id="276" r:id="rId18"/>
    <p:sldId id="277" r:id="rId19"/>
    <p:sldId id="280" r:id="rId20"/>
    <p:sldId id="285" r:id="rId21"/>
    <p:sldId id="1685" r:id="rId22"/>
    <p:sldId id="1686" r:id="rId23"/>
    <p:sldId id="1692" r:id="rId24"/>
    <p:sldId id="1703" r:id="rId25"/>
    <p:sldId id="1704" r:id="rId26"/>
    <p:sldId id="1705" r:id="rId27"/>
    <p:sldId id="1706" r:id="rId28"/>
    <p:sldId id="1697" r:id="rId29"/>
    <p:sldId id="1698" r:id="rId30"/>
    <p:sldId id="1699" r:id="rId31"/>
    <p:sldId id="1700" r:id="rId32"/>
    <p:sldId id="1701" r:id="rId33"/>
    <p:sldId id="1702" r:id="rId34"/>
    <p:sldId id="1695" r:id="rId35"/>
    <p:sldId id="1691" r:id="rId36"/>
    <p:sldId id="16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g Dang" initials="LD" lastIdx="1" clrIdx="0">
    <p:extLst>
      <p:ext uri="{19B8F6BF-5375-455C-9EA6-DF929625EA0E}">
        <p15:presenceInfo xmlns:p15="http://schemas.microsoft.com/office/powerpoint/2012/main" userId="S::ldang@mahernet.com::5517167b-d78e-42a6-a7ab-368621bc5e35" providerId="AD"/>
      </p:ext>
    </p:extLst>
  </p:cmAuthor>
  <p:cmAuthor id="2" name="Adonis" initials="A" lastIdx="1" clrIdx="1">
    <p:extLst>
      <p:ext uri="{19B8F6BF-5375-455C-9EA6-DF929625EA0E}">
        <p15:presenceInfo xmlns:p15="http://schemas.microsoft.com/office/powerpoint/2012/main" userId="Adon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347"/>
    <a:srgbClr val="3A90DE"/>
    <a:srgbClr val="3A9EEB"/>
    <a:srgbClr val="117EA8"/>
    <a:srgbClr val="052849"/>
    <a:srgbClr val="034A7D"/>
    <a:srgbClr val="8C8C8C"/>
    <a:srgbClr val="F3F4F4"/>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6" autoAdjust="0"/>
    <p:restoredTop sz="93848" autoAdjust="0"/>
  </p:normalViewPr>
  <p:slideViewPr>
    <p:cSldViewPr snapToGrid="0">
      <p:cViewPr varScale="1">
        <p:scale>
          <a:sx n="63" d="100"/>
          <a:sy n="63" d="100"/>
        </p:scale>
        <p:origin x="246" y="66"/>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6960"/>
    </p:cViewPr>
  </p:sorterViewPr>
  <p:notesViewPr>
    <p:cSldViewPr snapToGrid="0">
      <p:cViewPr varScale="1">
        <p:scale>
          <a:sx n="83" d="100"/>
          <a:sy n="83" d="100"/>
        </p:scale>
        <p:origin x="3198" y="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handoutMaster" Target="handoutMasters/handout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F9DA6A-CDB2-4855-BF16-F9F22F1B26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4160AE3-AC53-495E-A600-944A5301F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0B50EB-E5FC-4BCD-A32A-A05ABF87A338}" type="datetime1">
              <a:rPr lang="en-US" smtClean="0"/>
              <a:t>3/10/2021</a:t>
            </a:fld>
            <a:endParaRPr lang="en-US" dirty="0"/>
          </a:p>
        </p:txBody>
      </p:sp>
      <p:sp>
        <p:nvSpPr>
          <p:cNvPr id="4" name="Footer Placeholder 3">
            <a:extLst>
              <a:ext uri="{FF2B5EF4-FFF2-40B4-BE49-F238E27FC236}">
                <a16:creationId xmlns:a16="http://schemas.microsoft.com/office/drawing/2014/main" id="{96D95658-C6C2-4BE8-BDBD-4D7A6AC92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F3FFF66-DBB4-4BE8-84C2-3DF8356F9B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EFCED3-A641-41DE-B8C8-E47E13CED825}" type="slidenum">
              <a:rPr lang="en-US" smtClean="0"/>
              <a:t>‹#›</a:t>
            </a:fld>
            <a:endParaRPr lang="en-US" dirty="0"/>
          </a:p>
        </p:txBody>
      </p:sp>
    </p:spTree>
    <p:extLst>
      <p:ext uri="{BB962C8B-B14F-4D97-AF65-F5344CB8AC3E}">
        <p14:creationId xmlns:p14="http://schemas.microsoft.com/office/powerpoint/2010/main" val="1234719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BB70B-2C65-433B-8A80-9A41167E19DF}" type="datetime1">
              <a:rPr lang="en-US" smtClean="0"/>
              <a:t>3/10/2021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dirty="0"/>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ederalregister.gov/documents/2018/12/18/2018-27515/establishing-the-white-house-opportunity-and-revitalization-counci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B342BB8-3F7E-4150-BE07-912221E53E6C}" type="slidenum">
              <a:rPr lang="en-US" smtClean="0"/>
              <a:t>1</a:t>
            </a:fld>
            <a:endParaRPr lang="en-US" dirty="0"/>
          </a:p>
        </p:txBody>
      </p:sp>
    </p:spTree>
    <p:extLst>
      <p:ext uri="{BB962C8B-B14F-4D97-AF65-F5344CB8AC3E}">
        <p14:creationId xmlns:p14="http://schemas.microsoft.com/office/powerpoint/2010/main" val="159028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6BFD5-F7BB-496C-BDF4-FABB6CB06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69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6BFD5-F7BB-496C-BDF4-FABB6CB06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564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760CC-265F-4E3C-95CC-22594C5756B8}" type="slidenum">
              <a:rPr lang="en-US" smtClean="0"/>
              <a:t>13</a:t>
            </a:fld>
            <a:endParaRPr lang="en-US" dirty="0"/>
          </a:p>
        </p:txBody>
      </p:sp>
    </p:spTree>
    <p:extLst>
      <p:ext uri="{BB962C8B-B14F-4D97-AF65-F5344CB8AC3E}">
        <p14:creationId xmlns:p14="http://schemas.microsoft.com/office/powerpoint/2010/main" val="399859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Joyce and myself</a:t>
            </a:r>
          </a:p>
          <a:p>
            <a:r>
              <a:rPr lang="en-US" dirty="0"/>
              <a:t>Stats for College</a:t>
            </a:r>
          </a:p>
          <a:p>
            <a:r>
              <a:rPr lang="en-US" dirty="0"/>
              <a:t>Brief description of the grant,</a:t>
            </a:r>
          </a:p>
          <a:p>
            <a:r>
              <a:rPr lang="en-US" dirty="0"/>
              <a:t>Types of programs offered</a:t>
            </a:r>
          </a:p>
          <a:p>
            <a:r>
              <a:rPr lang="en-US" dirty="0"/>
              <a:t>Talk about the week long orientation – subjects covered</a:t>
            </a:r>
          </a:p>
          <a:p>
            <a:r>
              <a:rPr lang="en-US" dirty="0"/>
              <a:t>Program design</a:t>
            </a:r>
          </a:p>
          <a:p>
            <a:pPr marL="171450" indent="-171450">
              <a:buFont typeface="Arial" panose="020B0604020202020204" pitchFamily="34" charset="0"/>
              <a:buChar char="•"/>
            </a:pPr>
            <a:r>
              <a:rPr lang="en-US" dirty="0"/>
              <a:t>Fast Track or Regular semester</a:t>
            </a:r>
          </a:p>
          <a:p>
            <a:pPr marL="171450" indent="-171450">
              <a:buFont typeface="Arial" panose="020B0604020202020204" pitchFamily="34" charset="0"/>
              <a:buChar char="•"/>
            </a:pPr>
            <a:r>
              <a:rPr lang="en-US" dirty="0"/>
              <a:t>Recruitment &amp; Retention advisors</a:t>
            </a:r>
          </a:p>
          <a:p>
            <a:pPr marL="171450" indent="-171450">
              <a:buFont typeface="Arial" panose="020B0604020202020204" pitchFamily="34" charset="0"/>
              <a:buChar char="•"/>
            </a:pPr>
            <a:r>
              <a:rPr lang="en-US" dirty="0"/>
              <a:t>Career and Transition Specialist</a:t>
            </a:r>
          </a:p>
          <a:p>
            <a:pPr marL="171450" indent="-171450">
              <a:buFont typeface="Arial" panose="020B0604020202020204" pitchFamily="34" charset="0"/>
              <a:buChar char="•"/>
            </a:pPr>
            <a:r>
              <a:rPr lang="en-US" dirty="0"/>
              <a:t>Cohort groups</a:t>
            </a:r>
          </a:p>
          <a:p>
            <a:pPr marL="628650" lvl="1" indent="-171450">
              <a:buFont typeface="Arial" panose="020B0604020202020204" pitchFamily="34" charset="0"/>
              <a:buChar char="•"/>
            </a:pPr>
            <a:r>
              <a:rPr lang="en-US" dirty="0"/>
              <a:t>Type of Subjects Covered</a:t>
            </a:r>
          </a:p>
          <a:p>
            <a:pPr marL="628650" lvl="1" indent="-171450">
              <a:buFont typeface="Arial" panose="020B0604020202020204" pitchFamily="34" charset="0"/>
              <a:buChar char="•"/>
            </a:pPr>
            <a:r>
              <a:rPr lang="en-US" dirty="0"/>
              <a:t>Community Service Projects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936A80-9E1F-4D62-A920-D17386F41376}" type="slidenum">
              <a:rPr lang="en-US" smtClean="0"/>
              <a:t>15</a:t>
            </a:fld>
            <a:endParaRPr lang="en-US" dirty="0"/>
          </a:p>
        </p:txBody>
      </p:sp>
    </p:spTree>
    <p:extLst>
      <p:ext uri="{BB962C8B-B14F-4D97-AF65-F5344CB8AC3E}">
        <p14:creationId xmlns:p14="http://schemas.microsoft.com/office/powerpoint/2010/main" val="200104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different Partnership Groups</a:t>
            </a:r>
          </a:p>
          <a:p>
            <a:endParaRPr lang="en-US" dirty="0"/>
          </a:p>
          <a:p>
            <a:r>
              <a:rPr lang="en-US" dirty="0"/>
              <a:t>Technical training and advisory members</a:t>
            </a:r>
          </a:p>
          <a:p>
            <a:r>
              <a:rPr lang="en-US" dirty="0"/>
              <a:t>Business Support</a:t>
            </a:r>
          </a:p>
          <a:p>
            <a:r>
              <a:rPr lang="en-US" dirty="0"/>
              <a:t>Non-profit support services  </a:t>
            </a:r>
          </a:p>
          <a:p>
            <a:r>
              <a:rPr lang="en-US" dirty="0"/>
              <a:t>Our United Way partners provide many services to our students</a:t>
            </a:r>
          </a:p>
          <a:p>
            <a:pPr marL="171450" indent="-171450">
              <a:buFont typeface="Arial" panose="020B0604020202020204" pitchFamily="34" charset="0"/>
              <a:buChar char="•"/>
            </a:pPr>
            <a:r>
              <a:rPr lang="en-US" dirty="0"/>
              <a:t>Financial (support &amp; planning)</a:t>
            </a:r>
          </a:p>
          <a:p>
            <a:pPr marL="171450" indent="-171450">
              <a:buFont typeface="Arial" panose="020B0604020202020204" pitchFamily="34" charset="0"/>
              <a:buChar char="•"/>
            </a:pPr>
            <a:r>
              <a:rPr lang="en-US" dirty="0"/>
              <a:t>Shelter (Homeless &amp; rental assistance)</a:t>
            </a:r>
          </a:p>
          <a:p>
            <a:pPr marL="171450" indent="-171450">
              <a:buFont typeface="Arial" panose="020B0604020202020204" pitchFamily="34" charset="0"/>
              <a:buChar char="•"/>
            </a:pPr>
            <a:r>
              <a:rPr lang="en-US" dirty="0"/>
              <a:t>Food, Clothes, Transportation</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B936A80-9E1F-4D62-A920-D17386F41376}" type="slidenum">
              <a:rPr lang="en-US" smtClean="0"/>
              <a:t>16</a:t>
            </a:fld>
            <a:endParaRPr lang="en-US" dirty="0"/>
          </a:p>
        </p:txBody>
      </p:sp>
    </p:spTree>
    <p:extLst>
      <p:ext uri="{BB962C8B-B14F-4D97-AF65-F5344CB8AC3E}">
        <p14:creationId xmlns:p14="http://schemas.microsoft.com/office/powerpoint/2010/main" val="295808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Joyce introduce the partnership</a:t>
            </a:r>
          </a:p>
          <a:p>
            <a:pPr marL="628650" lvl="1" indent="-171450">
              <a:buFont typeface="Arial" panose="020B0604020202020204" pitchFamily="34" charset="0"/>
              <a:buChar char="•"/>
            </a:pPr>
            <a:r>
              <a:rPr lang="en-US" dirty="0"/>
              <a:t>Give your background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Joyce and Fran’s involvement in the community</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B936A80-9E1F-4D62-A920-D17386F41376}" type="slidenum">
              <a:rPr lang="en-US" smtClean="0"/>
              <a:t>17</a:t>
            </a:fld>
            <a:endParaRPr lang="en-US" dirty="0"/>
          </a:p>
        </p:txBody>
      </p:sp>
    </p:spTree>
    <p:extLst>
      <p:ext uri="{BB962C8B-B14F-4D97-AF65-F5344CB8AC3E}">
        <p14:creationId xmlns:p14="http://schemas.microsoft.com/office/powerpoint/2010/main" val="2960643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936A80-9E1F-4D62-A920-D17386F41376}" type="slidenum">
              <a:rPr lang="en-US" smtClean="0"/>
              <a:t>18</a:t>
            </a:fld>
            <a:endParaRPr lang="en-US" dirty="0"/>
          </a:p>
        </p:txBody>
      </p:sp>
    </p:spTree>
    <p:extLst>
      <p:ext uri="{BB962C8B-B14F-4D97-AF65-F5344CB8AC3E}">
        <p14:creationId xmlns:p14="http://schemas.microsoft.com/office/powerpoint/2010/main" val="223022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760CC-265F-4E3C-95CC-22594C5756B8}" type="slidenum">
              <a:rPr lang="en-US" smtClean="0"/>
              <a:t>26</a:t>
            </a:fld>
            <a:endParaRPr lang="en-US" dirty="0"/>
          </a:p>
        </p:txBody>
      </p:sp>
    </p:spTree>
    <p:extLst>
      <p:ext uri="{BB962C8B-B14F-4D97-AF65-F5344CB8AC3E}">
        <p14:creationId xmlns:p14="http://schemas.microsoft.com/office/powerpoint/2010/main" val="271814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a:t>
            </a:fld>
            <a:endParaRPr lang="en-US" dirty="0"/>
          </a:p>
        </p:txBody>
      </p:sp>
    </p:spTree>
    <p:extLst>
      <p:ext uri="{BB962C8B-B14F-4D97-AF65-F5344CB8AC3E}">
        <p14:creationId xmlns:p14="http://schemas.microsoft.com/office/powerpoint/2010/main" val="369336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fld id="{0DB0D2C8-4E9D-4ABA-936B-5E500A1B423B}" type="slidenum">
              <a:rPr lang="en-US" smtClean="0"/>
              <a:t>3</a:t>
            </a:fld>
            <a:endParaRPr lang="en-US" dirty="0"/>
          </a:p>
        </p:txBody>
      </p:sp>
    </p:spTree>
    <p:extLst>
      <p:ext uri="{BB962C8B-B14F-4D97-AF65-F5344CB8AC3E}">
        <p14:creationId xmlns:p14="http://schemas.microsoft.com/office/powerpoint/2010/main" val="272904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4</a:t>
            </a:fld>
            <a:endParaRPr lang="en-US" dirty="0"/>
          </a:p>
        </p:txBody>
      </p:sp>
    </p:spTree>
    <p:extLst>
      <p:ext uri="{BB962C8B-B14F-4D97-AF65-F5344CB8AC3E}">
        <p14:creationId xmlns:p14="http://schemas.microsoft.com/office/powerpoint/2010/main" val="380745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5</a:t>
            </a:fld>
            <a:endParaRPr lang="en-US" dirty="0"/>
          </a:p>
        </p:txBody>
      </p:sp>
    </p:spTree>
    <p:extLst>
      <p:ext uri="{BB962C8B-B14F-4D97-AF65-F5344CB8AC3E}">
        <p14:creationId xmlns:p14="http://schemas.microsoft.com/office/powerpoint/2010/main" val="105821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Additional resources to share:</a:t>
            </a:r>
          </a:p>
          <a:p>
            <a:pPr marL="171450" indent="-171450">
              <a:buFont typeface="Wingdings" panose="05000000000000000000" pitchFamily="2" charset="2"/>
              <a:buChar char="§"/>
            </a:pPr>
            <a:r>
              <a:rPr lang="en-US" dirty="0"/>
              <a:t>Executive Order 13853 White House Opportunity and Revitalization Council: </a:t>
            </a:r>
            <a:r>
              <a:rPr lang="en-US" dirty="0">
                <a:hlinkClick r:id="rId3"/>
              </a:rPr>
              <a:t>https://www.federalregister.gov/documents/2018/12/18/2018-27515/establishing-the-white-house-opportunity-and-revitalization-council</a:t>
            </a:r>
            <a:endParaRPr lang="en-US" dirty="0"/>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9146BFD5-F7BB-496C-BDF4-FABB6CB06B5F}" type="slidenum">
              <a:rPr lang="en-US" smtClean="0"/>
              <a:t>6</a:t>
            </a:fld>
            <a:endParaRPr lang="en-US" dirty="0"/>
          </a:p>
        </p:txBody>
      </p:sp>
    </p:spTree>
    <p:extLst>
      <p:ext uri="{BB962C8B-B14F-4D97-AF65-F5344CB8AC3E}">
        <p14:creationId xmlns:p14="http://schemas.microsoft.com/office/powerpoint/2010/main" val="1521621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146BFD5-F7BB-496C-BDF4-FABB6CB06B5F}" type="slidenum">
              <a:rPr lang="en-US" smtClean="0"/>
              <a:t>7</a:t>
            </a:fld>
            <a:endParaRPr lang="en-US"/>
          </a:p>
        </p:txBody>
      </p:sp>
    </p:spTree>
    <p:extLst>
      <p:ext uri="{BB962C8B-B14F-4D97-AF65-F5344CB8AC3E}">
        <p14:creationId xmlns:p14="http://schemas.microsoft.com/office/powerpoint/2010/main" val="236576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successes were accomplished with federal programming and negotiating with federal partners to streamline resources, without preference points or dedicated congressional appropriation.    </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6BFD5-F7BB-496C-BDF4-FABB6CB06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05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6BFD5-F7BB-496C-BDF4-FABB6CB06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870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1.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CEE721-8F0D-4541-9E52-D05557874BDB}"/>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4701143" y="2313782"/>
            <a:ext cx="6217920" cy="2230436"/>
          </a:xfrm>
        </p:spPr>
        <p:txBody>
          <a:bodyPr lIns="91440" anchor="ctr">
            <a:normAutofit/>
          </a:bodyPr>
          <a:lstStyle>
            <a:lvl1pPr algn="l">
              <a:defRPr sz="4800" b="1">
                <a:solidFill>
                  <a:schemeClr val="bg1"/>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4701143" y="4673599"/>
            <a:ext cx="6217920" cy="113506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571465" y="258579"/>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sp>
        <p:nvSpPr>
          <p:cNvPr id="5" name="Rectangle 4">
            <a:extLst>
              <a:ext uri="{FF2B5EF4-FFF2-40B4-BE49-F238E27FC236}">
                <a16:creationId xmlns:a16="http://schemas.microsoft.com/office/drawing/2014/main" id="{4A33E4D7-2F16-2C43-B51F-8C5E1AEA3838}"/>
              </a:ext>
            </a:extLst>
          </p:cNvPr>
          <p:cNvSpPr/>
          <p:nvPr userDrawn="1"/>
        </p:nvSpPr>
        <p:spPr>
          <a:xfrm>
            <a:off x="4701143" y="6198281"/>
            <a:ext cx="4631347" cy="659719"/>
          </a:xfrm>
          <a:prstGeom prst="rect">
            <a:avLst/>
          </a:prstGeom>
          <a:solidFill>
            <a:srgbClr val="D7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5590683" y="6345577"/>
            <a:ext cx="2743200" cy="365125"/>
          </a:xfrm>
          <a:prstGeom prst="rect">
            <a:avLst/>
          </a:prstGeom>
        </p:spPr>
        <p:txBody>
          <a:bodyPr/>
          <a:lstStyle>
            <a:lvl1pPr algn="l">
              <a:defRPr sz="2000">
                <a:solidFill>
                  <a:schemeClr val="bg1"/>
                </a:solidFill>
              </a:defRPr>
            </a:lvl1pPr>
          </a:lstStyle>
          <a:p>
            <a:endParaRPr lang="en-US" dirty="0"/>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003AF4FD-18EA-A548-9BC8-934321BCE8B2}"/>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xmlns="" val="1"/>
              </a:ext>
            </a:extLst>
          </p:cNvPr>
          <p:cNvGrpSpPr/>
          <p:nvPr userDrawn="1"/>
        </p:nvGrpSpPr>
        <p:grpSpPr>
          <a:xfrm>
            <a:off x="-483583" y="108528"/>
            <a:ext cx="1110742" cy="882858"/>
            <a:chOff x="-349094" y="75201"/>
            <a:chExt cx="816665" cy="649115"/>
          </a:xfrm>
          <a:solidFill>
            <a:srgbClr val="D73347"/>
          </a:solidFill>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xmlns=""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rgbClr val="F3F4F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8CB14E-220E-414B-B986-E56C39B5F24A}"/>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886075" y="2689621"/>
            <a:ext cx="6419850" cy="1478758"/>
          </a:xfrm>
        </p:spPr>
        <p:txBody>
          <a:bodyPr lIns="91440" anchor="ctr">
            <a:noAutofit/>
          </a:bodyPr>
          <a:lstStyle>
            <a:lvl1pPr algn="ctr">
              <a:defRPr sz="5400" b="1">
                <a:solidFill>
                  <a:schemeClr val="bg1"/>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3282768" y="4594904"/>
            <a:ext cx="5630770" cy="1135061"/>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3447200" y="5889950"/>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ctr">
              <a:buNone/>
              <a:defRPr sz="20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spTree>
    <p:extLst>
      <p:ext uri="{BB962C8B-B14F-4D97-AF65-F5344CB8AC3E}">
        <p14:creationId xmlns:p14="http://schemas.microsoft.com/office/powerpoint/2010/main" val="28598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6805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918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2679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682D1BF7-AC26-E146-A430-DFF448049B7A}"/>
              </a:ext>
            </a:extLst>
          </p:cNvPr>
          <p:cNvSpPr/>
          <p:nvPr userDrawn="1"/>
        </p:nvSpPr>
        <p:spPr>
          <a:xfrm flipH="1">
            <a:off x="10722542" y="5958038"/>
            <a:ext cx="1469454" cy="899962"/>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xmlns=""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113443" y="4044115"/>
            <a:ext cx="914400" cy="914400"/>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6" cstate="hqprint">
            <a:alphaModFix amt="70000"/>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rgbClr val="D73347"/>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80353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244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8CB14E-220E-414B-B986-E56C39B5F24A}"/>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886075" y="2689621"/>
            <a:ext cx="6419850" cy="1478758"/>
          </a:xfrm>
        </p:spPr>
        <p:txBody>
          <a:bodyPr lIns="91440" anchor="ctr">
            <a:noAutofit/>
          </a:bodyPr>
          <a:lstStyle>
            <a:lvl1pPr algn="ctr">
              <a:defRPr sz="5400" b="1">
                <a:solidFill>
                  <a:schemeClr val="bg1"/>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3282768" y="4594904"/>
            <a:ext cx="5630770" cy="1135061"/>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3447200" y="5889950"/>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ctr">
              <a:buNone/>
              <a:defRPr sz="20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spTree>
    <p:extLst>
      <p:ext uri="{BB962C8B-B14F-4D97-AF65-F5344CB8AC3E}">
        <p14:creationId xmlns:p14="http://schemas.microsoft.com/office/powerpoint/2010/main" val="4187782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635-EB91-4AC5-A01F-047DA89E5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437665-B7A3-4D41-B45A-9527F1C697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4B7F9-A664-4789-AC9E-3660C4A5779A}"/>
              </a:ext>
            </a:extLst>
          </p:cNvPr>
          <p:cNvSpPr>
            <a:spLocks noGrp="1"/>
          </p:cNvSpPr>
          <p:nvPr>
            <p:ph type="dt" sz="half" idx="10"/>
          </p:nvPr>
        </p:nvSpPr>
        <p:spPr/>
        <p:txBody>
          <a:bodyPr/>
          <a:lstStyle/>
          <a:p>
            <a:fld id="{CBA50C0F-AE8C-42F0-B6B9-C0634437030A}" type="datetimeFigureOut">
              <a:rPr lang="en-US" smtClean="0"/>
              <a:t>3/10/2021</a:t>
            </a:fld>
            <a:endParaRPr lang="en-US" dirty="0"/>
          </a:p>
        </p:txBody>
      </p:sp>
      <p:sp>
        <p:nvSpPr>
          <p:cNvPr id="5" name="Footer Placeholder 4">
            <a:extLst>
              <a:ext uri="{FF2B5EF4-FFF2-40B4-BE49-F238E27FC236}">
                <a16:creationId xmlns:a16="http://schemas.microsoft.com/office/drawing/2014/main" id="{4D38D13F-061A-44C9-AC9D-791D954F4F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828D80-7A04-4697-B8CF-D59EC2074923}"/>
              </a:ext>
            </a:extLst>
          </p:cNvPr>
          <p:cNvSpPr>
            <a:spLocks noGrp="1"/>
          </p:cNvSpPr>
          <p:nvPr>
            <p:ph type="sldNum" sz="quarter" idx="12"/>
          </p:nvPr>
        </p:nvSpPr>
        <p:spPr/>
        <p:txBody>
          <a:bodyPr/>
          <a:lstStyle/>
          <a:p>
            <a:fld id="{B276730D-D891-453F-89BD-9FD5E3F22283}" type="slidenum">
              <a:rPr lang="en-US" smtClean="0"/>
              <a:t>‹#›</a:t>
            </a:fld>
            <a:endParaRPr lang="en-US" dirty="0"/>
          </a:p>
        </p:txBody>
      </p:sp>
    </p:spTree>
    <p:extLst>
      <p:ext uri="{BB962C8B-B14F-4D97-AF65-F5344CB8AC3E}">
        <p14:creationId xmlns:p14="http://schemas.microsoft.com/office/powerpoint/2010/main" val="2880462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xmlns=""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157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dirty="0"/>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8625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xmlns=""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2612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xmlns=""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xmlns=""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dirty="0"/>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5056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pPr algn="r" defTabSz="457200">
              <a:defRPr/>
            </a:pPr>
            <a:fld id="{706D636C-90A3-4979-BA37-BAB384B22101}" type="slidenum">
              <a:rPr lang="en-US" sz="1400" b="0" smtClean="0">
                <a:solidFill>
                  <a:srgbClr val="303030">
                    <a:lumMod val="75000"/>
                    <a:lumOff val="25000"/>
                  </a:srgbClr>
                </a:solidFill>
                <a:latin typeface="Arial" panose="020B0604020202020204"/>
              </a:rPr>
              <a:pPr algn="r" defTabSz="457200">
                <a:defRPr/>
              </a:pPr>
              <a:t>‹#›</a:t>
            </a:fld>
            <a:endParaRPr lang="en-US" sz="1400" b="0" dirty="0">
              <a:solidFill>
                <a:srgbClr val="303030">
                  <a:lumMod val="75000"/>
                  <a:lumOff val="25000"/>
                </a:srgbClr>
              </a:solidFill>
              <a:latin typeface="Arial" panose="020B0604020202020204"/>
            </a:endParaRPr>
          </a:p>
        </p:txBody>
      </p:sp>
    </p:spTree>
    <p:custDataLst>
      <p:tags r:id="rId1"/>
    </p:custDataLst>
    <p:extLst>
      <p:ext uri="{BB962C8B-B14F-4D97-AF65-F5344CB8AC3E}">
        <p14:creationId xmlns:p14="http://schemas.microsoft.com/office/powerpoint/2010/main" val="228379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2050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rgbClr val="D73347"/>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6392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rgbClr val="D73347"/>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1052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Click to add caption</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1568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4628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685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8D215525-EA4F-784D-8ADD-7CA9EC75A70F}"/>
              </a:ext>
            </a:extLst>
          </p:cNvPr>
          <p:cNvSpPr/>
          <p:nvPr userDrawn="1"/>
        </p:nvSpPr>
        <p:spPr>
          <a:xfrm flipH="1">
            <a:off x="3359216" y="914400"/>
            <a:ext cx="8832781" cy="5943600"/>
          </a:xfrm>
          <a:prstGeom prst="rtTriangl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rgbClr val="034A7D"/>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rgbClr val="D7334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034A7D"/>
          </a:solidFill>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D73347"/>
          </a:solidFill>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D73347"/>
          </a:solidFill>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034A7D"/>
          </a:solidFill>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8793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xmlns=""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07761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xmlns=""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69896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xmlns=""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xmlns=""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xmlns=""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xmlns=""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xmlns=""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xmlns=""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xmlns=""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3/10/2021</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bg1"/>
                </a:solidFill>
                <a:latin typeface="Calibri"/>
                <a:cs typeface="Calibri"/>
              </a:defRPr>
            </a:lvl1pPr>
          </a:lstStyle>
          <a:p>
            <a:pPr marL="38100">
              <a:lnSpc>
                <a:spcPts val="1045"/>
              </a:lnSpc>
            </a:pPr>
            <a:fld id="{81D60167-4931-47E6-BA6A-407CBD079E47}" type="slidenum">
              <a:rPr lang="en-US" spc="-5" smtClean="0"/>
              <a:pPr marL="38100">
                <a:lnSpc>
                  <a:spcPts val="1045"/>
                </a:lnSpc>
              </a:pPr>
              <a:t>‹#›</a:t>
            </a:fld>
            <a:endParaRPr lang="en-US" spc="-5" dirty="0"/>
          </a:p>
        </p:txBody>
      </p:sp>
    </p:spTree>
    <p:extLst>
      <p:ext uri="{BB962C8B-B14F-4D97-AF65-F5344CB8AC3E}">
        <p14:creationId xmlns:p14="http://schemas.microsoft.com/office/powerpoint/2010/main" val="1621181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1397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3/10/2021</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bg1"/>
                </a:solidFill>
                <a:latin typeface="Calibri"/>
                <a:cs typeface="Calibri"/>
              </a:defRPr>
            </a:lvl1pPr>
          </a:lstStyle>
          <a:p>
            <a:pPr marL="38100">
              <a:lnSpc>
                <a:spcPts val="1045"/>
              </a:lnSpc>
            </a:pPr>
            <a:fld id="{81D60167-4931-47E6-BA6A-407CBD079E47}" type="slidenum">
              <a:rPr lang="en-US" spc="-5" smtClean="0"/>
              <a:pPr marL="38100">
                <a:lnSpc>
                  <a:spcPts val="1045"/>
                </a:lnSpc>
              </a:pPr>
              <a:t>‹#›</a:t>
            </a:fld>
            <a:endParaRPr lang="en-US" spc="-5" dirty="0"/>
          </a:p>
        </p:txBody>
      </p:sp>
    </p:spTree>
    <p:extLst>
      <p:ext uri="{BB962C8B-B14F-4D97-AF65-F5344CB8AC3E}">
        <p14:creationId xmlns:p14="http://schemas.microsoft.com/office/powerpoint/2010/main" val="1983152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1397E"/>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3/10/2021</a:t>
            </a:fld>
            <a:endParaRPr lang="en-US" dirty="0"/>
          </a:p>
        </p:txBody>
      </p:sp>
      <p:sp>
        <p:nvSpPr>
          <p:cNvPr id="7" name="Holder 7"/>
          <p:cNvSpPr>
            <a:spLocks noGrp="1"/>
          </p:cNvSpPr>
          <p:nvPr>
            <p:ph type="sldNum" sz="quarter" idx="7"/>
          </p:nvPr>
        </p:nvSpPr>
        <p:spPr/>
        <p:txBody>
          <a:bodyPr lIns="0" tIns="0" rIns="0" bIns="0"/>
          <a:lstStyle>
            <a:lvl1pPr>
              <a:defRPr sz="1000" b="0" i="0">
                <a:solidFill>
                  <a:schemeClr val="bg1"/>
                </a:solidFill>
                <a:latin typeface="Calibri"/>
                <a:cs typeface="Calibri"/>
              </a:defRPr>
            </a:lvl1pPr>
          </a:lstStyle>
          <a:p>
            <a:pPr marL="38100">
              <a:lnSpc>
                <a:spcPts val="1045"/>
              </a:lnSpc>
            </a:pPr>
            <a:fld id="{81D60167-4931-47E6-BA6A-407CBD079E47}" type="slidenum">
              <a:rPr lang="en-US" spc="-5" smtClean="0"/>
              <a:pPr marL="38100">
                <a:lnSpc>
                  <a:spcPts val="1045"/>
                </a:lnSpc>
              </a:pPr>
              <a:t>‹#›</a:t>
            </a:fld>
            <a:endParaRPr lang="en-US" spc="-5" dirty="0"/>
          </a:p>
        </p:txBody>
      </p:sp>
    </p:spTree>
    <p:extLst>
      <p:ext uri="{BB962C8B-B14F-4D97-AF65-F5344CB8AC3E}">
        <p14:creationId xmlns:p14="http://schemas.microsoft.com/office/powerpoint/2010/main" val="189056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1397E"/>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3/10/2021</a:t>
            </a:fld>
            <a:endParaRPr lang="en-US" dirty="0"/>
          </a:p>
        </p:txBody>
      </p:sp>
      <p:sp>
        <p:nvSpPr>
          <p:cNvPr id="5" name="Holder 5"/>
          <p:cNvSpPr>
            <a:spLocks noGrp="1"/>
          </p:cNvSpPr>
          <p:nvPr>
            <p:ph type="sldNum" sz="quarter" idx="7"/>
          </p:nvPr>
        </p:nvSpPr>
        <p:spPr/>
        <p:txBody>
          <a:bodyPr lIns="0" tIns="0" rIns="0" bIns="0"/>
          <a:lstStyle>
            <a:lvl1pPr>
              <a:defRPr sz="1000" b="0" i="0">
                <a:solidFill>
                  <a:schemeClr val="bg1"/>
                </a:solidFill>
                <a:latin typeface="Calibri"/>
                <a:cs typeface="Calibri"/>
              </a:defRPr>
            </a:lvl1pPr>
          </a:lstStyle>
          <a:p>
            <a:pPr marL="38100">
              <a:lnSpc>
                <a:spcPts val="1045"/>
              </a:lnSpc>
            </a:pPr>
            <a:fld id="{81D60167-4931-47E6-BA6A-407CBD079E47}" type="slidenum">
              <a:rPr lang="en-US" spc="-5" smtClean="0"/>
              <a:pPr marL="38100">
                <a:lnSpc>
                  <a:spcPts val="1045"/>
                </a:lnSpc>
              </a:pPr>
              <a:t>‹#›</a:t>
            </a:fld>
            <a:endParaRPr lang="en-US" spc="-5" dirty="0"/>
          </a:p>
        </p:txBody>
      </p:sp>
    </p:spTree>
    <p:extLst>
      <p:ext uri="{BB962C8B-B14F-4D97-AF65-F5344CB8AC3E}">
        <p14:creationId xmlns:p14="http://schemas.microsoft.com/office/powerpoint/2010/main" val="293701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77629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3/10/2021</a:t>
            </a:fld>
            <a:endParaRPr lang="en-US" dirty="0"/>
          </a:p>
        </p:txBody>
      </p:sp>
      <p:sp>
        <p:nvSpPr>
          <p:cNvPr id="4" name="Holder 4"/>
          <p:cNvSpPr>
            <a:spLocks noGrp="1"/>
          </p:cNvSpPr>
          <p:nvPr>
            <p:ph type="sldNum" sz="quarter" idx="7"/>
          </p:nvPr>
        </p:nvSpPr>
        <p:spPr/>
        <p:txBody>
          <a:bodyPr lIns="0" tIns="0" rIns="0" bIns="0"/>
          <a:lstStyle>
            <a:lvl1pPr>
              <a:defRPr sz="1000" b="0" i="0">
                <a:solidFill>
                  <a:schemeClr val="bg1"/>
                </a:solidFill>
                <a:latin typeface="Calibri"/>
                <a:cs typeface="Calibri"/>
              </a:defRPr>
            </a:lvl1pPr>
          </a:lstStyle>
          <a:p>
            <a:pPr marL="38100">
              <a:lnSpc>
                <a:spcPts val="1045"/>
              </a:lnSpc>
            </a:pPr>
            <a:fld id="{81D60167-4931-47E6-BA6A-407CBD079E47}" type="slidenum">
              <a:rPr lang="en-US" spc="-5" smtClean="0"/>
              <a:pPr marL="38100">
                <a:lnSpc>
                  <a:spcPts val="1045"/>
                </a:lnSpc>
              </a:pPr>
              <a:t>‹#›</a:t>
            </a:fld>
            <a:endParaRPr lang="en-US" spc="-5" dirty="0"/>
          </a:p>
        </p:txBody>
      </p:sp>
    </p:spTree>
    <p:extLst>
      <p:ext uri="{BB962C8B-B14F-4D97-AF65-F5344CB8AC3E}">
        <p14:creationId xmlns:p14="http://schemas.microsoft.com/office/powerpoint/2010/main" val="228725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BBA01BC0-EE51-B44C-9DF3-F29ED6EA8297}"/>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6CA0A74B-9706-F14D-936C-7255AD1930B5}"/>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D73347"/>
          </a:solidFill>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xmlns=""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microsoft.com/office/2007/relationships/hdphoto" Target="../media/hdphoto1.wdp"/><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microsoft.com/office/2007/relationships/hdphoto" Target="../media/hdphoto1.wdp"/><Relationship Id="rId4" Type="http://schemas.openxmlformats.org/officeDocument/2006/relationships/slideLayout" Target="../slideLayouts/slideLayout32.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9.jp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6.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D2E7895A-4DC1-714D-ACF9-F8808388C78C}"/>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13" cstate="hqprint">
            <a:alphaModFix amt="70000"/>
            <a:extLst>
              <a:ext uri="{BEBA8EAE-BF5A-486C-A8C5-ECC9F3942E4B}">
                <a14:imgProps xmlns:a14="http://schemas.microsoft.com/office/drawing/2010/main">
                  <a14:imgLayer r:embed="rId1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rgbClr val="F3F4F4"/>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8" r:id="rId11"/>
  </p:sldLayoutIdLst>
  <p:hf hdr="0" ftr="0" dt="0"/>
  <p:txStyles>
    <p:title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p:titleStyle>
    <p:bodyStyle>
      <a:lvl1pPr marL="228600" indent="-228600" algn="l" defTabSz="914400" rtl="0" eaLnBrk="1" latinLnBrk="0" hangingPunct="1">
        <a:lnSpc>
          <a:spcPct val="95000"/>
        </a:lnSpc>
        <a:spcBef>
          <a:spcPts val="1800"/>
        </a:spcBef>
        <a:buClr>
          <a:srgbClr val="D73347"/>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rgbClr val="D73347"/>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rgbClr val="D73347"/>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rgbClr val="D73347"/>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rgbClr val="D73347"/>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C56F7A7C-3057-9943-8EBC-11A397AF08D9}"/>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9" cstate="hqprint">
            <a:alphaModFix amt="70000"/>
            <a:extLst>
              <a:ext uri="{BEBA8EAE-BF5A-486C-A8C5-ECC9F3942E4B}">
                <a14:imgProps xmlns:a14="http://schemas.microsoft.com/office/drawing/2010/main">
                  <a14:imgLayer r:embed="rId10">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46208"/>
            <a:ext cx="1110742" cy="882858"/>
            <a:chOff x="-349094" y="75201"/>
            <a:chExt cx="816665" cy="649115"/>
          </a:xfrm>
          <a:solidFill>
            <a:srgbClr val="D73347"/>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 id="2147483725" r:id="rId7"/>
  </p:sldLayoutIdLst>
  <p:hf hdr="0" ftr="0" dt="0"/>
  <p:txStyles>
    <p:title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p:titleStyle>
    <p:bodyStyle>
      <a:lvl1pPr marL="228600" indent="-228600" algn="l" defTabSz="914400" rtl="0" eaLnBrk="1" latinLnBrk="0" hangingPunct="1">
        <a:lnSpc>
          <a:spcPct val="95000"/>
        </a:lnSpc>
        <a:spcBef>
          <a:spcPts val="1800"/>
        </a:spcBef>
        <a:buClr>
          <a:srgbClr val="D73347"/>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rgbClr val="D73347"/>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rgbClr val="D73347"/>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rgbClr val="D73347"/>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rgbClr val="D73347"/>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FF318F3C-2B93-234F-BF7F-473BEED4DAB4}"/>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D73347"/>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 id="2147483714" r:id="rId5"/>
  </p:sldLayoutIdLst>
  <p:hf hdr="0" ftr="0" dt="0"/>
  <p:txStyles>
    <p:titleStyle>
      <a:lvl1pPr algn="l" defTabSz="914400" rtl="0" eaLnBrk="1" latinLnBrk="0" hangingPunct="1">
        <a:lnSpc>
          <a:spcPct val="90000"/>
        </a:lnSpc>
        <a:spcBef>
          <a:spcPct val="0"/>
        </a:spcBef>
        <a:buNone/>
        <a:defRPr sz="3600" b="1" kern="1200">
          <a:solidFill>
            <a:srgbClr val="034A7D"/>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rgbClr val="D73347"/>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958084E1-9098-EC44-B15B-31D3955E4595}"/>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034A7D"/>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rgbClr val="D73347"/>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AE2DEE6E-D81E-0649-83C8-EC5D0BCF76BA}"/>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D73347"/>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9" cstate="hqprint">
            <a:alphaModFix amt="70000"/>
            <a:extLst>
              <a:ext uri="{BEBA8EAE-BF5A-486C-A8C5-ECC9F3942E4B}">
                <a14:imgProps xmlns:a14="http://schemas.microsoft.com/office/drawing/2010/main">
                  <a14:imgLayer r:embed="rId10">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p:titleStyle>
    <p:bodyStyle>
      <a:lvl1pPr marL="228600" indent="-228600" algn="l" defTabSz="914400" rtl="0" eaLnBrk="1" latinLnBrk="0" hangingPunct="1">
        <a:lnSpc>
          <a:spcPct val="95000"/>
        </a:lnSpc>
        <a:spcBef>
          <a:spcPts val="1800"/>
        </a:spcBef>
        <a:buClr>
          <a:srgbClr val="D73347"/>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rgbClr val="D73347"/>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rgbClr val="D73347"/>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rgbClr val="D73347"/>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rgbClr val="D73347"/>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420353" y="188977"/>
            <a:ext cx="2653791" cy="409955"/>
          </a:xfrm>
          <a:prstGeom prst="rect">
            <a:avLst/>
          </a:prstGeom>
        </p:spPr>
      </p:pic>
      <p:sp>
        <p:nvSpPr>
          <p:cNvPr id="17" name="bg object 17"/>
          <p:cNvSpPr/>
          <p:nvPr/>
        </p:nvSpPr>
        <p:spPr>
          <a:xfrm>
            <a:off x="0" y="6534912"/>
            <a:ext cx="12192000" cy="323215"/>
          </a:xfrm>
          <a:custGeom>
            <a:avLst/>
            <a:gdLst/>
            <a:ahLst/>
            <a:cxnLst/>
            <a:rect l="l" t="t" r="r" b="b"/>
            <a:pathLst>
              <a:path w="9144000" h="323215">
                <a:moveTo>
                  <a:pt x="9144000" y="0"/>
                </a:moveTo>
                <a:lnTo>
                  <a:pt x="0" y="0"/>
                </a:lnTo>
                <a:lnTo>
                  <a:pt x="0" y="323088"/>
                </a:lnTo>
                <a:lnTo>
                  <a:pt x="9144000" y="323088"/>
                </a:lnTo>
                <a:lnTo>
                  <a:pt x="9144000" y="0"/>
                </a:lnTo>
                <a:close/>
              </a:path>
            </a:pathLst>
          </a:custGeom>
          <a:solidFill>
            <a:srgbClr val="01397E"/>
          </a:solidFill>
        </p:spPr>
        <p:txBody>
          <a:bodyPr wrap="square" lIns="0" tIns="0" rIns="0" bIns="0" rtlCol="0"/>
          <a:lstStyle/>
          <a:p>
            <a:endParaRPr sz="1800" dirty="0"/>
          </a:p>
        </p:txBody>
      </p:sp>
      <p:sp>
        <p:nvSpPr>
          <p:cNvPr id="18" name="bg object 18"/>
          <p:cNvSpPr/>
          <p:nvPr/>
        </p:nvSpPr>
        <p:spPr>
          <a:xfrm>
            <a:off x="0" y="6492239"/>
            <a:ext cx="12192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6D79AC"/>
          </a:solidFill>
        </p:spPr>
        <p:txBody>
          <a:bodyPr wrap="square" lIns="0" tIns="0" rIns="0" bIns="0" rtlCol="0"/>
          <a:lstStyle/>
          <a:p>
            <a:endParaRPr sz="1800" dirty="0"/>
          </a:p>
        </p:txBody>
      </p:sp>
      <p:sp>
        <p:nvSpPr>
          <p:cNvPr id="19" name="bg object 19"/>
          <p:cNvSpPr/>
          <p:nvPr/>
        </p:nvSpPr>
        <p:spPr>
          <a:xfrm>
            <a:off x="0" y="6452615"/>
            <a:ext cx="12192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D41F"/>
          </a:solidFill>
        </p:spPr>
        <p:txBody>
          <a:bodyPr wrap="square" lIns="0" tIns="0" rIns="0" bIns="0" rtlCol="0"/>
          <a:lstStyle/>
          <a:p>
            <a:endParaRPr sz="1800" dirty="0"/>
          </a:p>
        </p:txBody>
      </p:sp>
      <p:sp>
        <p:nvSpPr>
          <p:cNvPr id="2" name="Holder 2"/>
          <p:cNvSpPr>
            <a:spLocks noGrp="1"/>
          </p:cNvSpPr>
          <p:nvPr>
            <p:ph type="title"/>
          </p:nvPr>
        </p:nvSpPr>
        <p:spPr>
          <a:xfrm>
            <a:off x="214715" y="188821"/>
            <a:ext cx="8895927" cy="307777"/>
          </a:xfrm>
          <a:prstGeom prst="rect">
            <a:avLst/>
          </a:prstGeom>
        </p:spPr>
        <p:txBody>
          <a:bodyPr wrap="square" lIns="0" tIns="0" rIns="0" bIns="0">
            <a:spAutoFit/>
          </a:bodyPr>
          <a:lstStyle>
            <a:lvl1pPr>
              <a:defRPr sz="2000" b="1" i="0">
                <a:solidFill>
                  <a:srgbClr val="01397E"/>
                </a:solidFill>
                <a:latin typeface="Calibri"/>
                <a:cs typeface="Calibri"/>
              </a:defRPr>
            </a:lvl1pPr>
          </a:lstStyle>
          <a:p>
            <a:endParaRPr/>
          </a:p>
        </p:txBody>
      </p:sp>
      <p:sp>
        <p:nvSpPr>
          <p:cNvPr id="3" name="Holder 3"/>
          <p:cNvSpPr>
            <a:spLocks noGrp="1"/>
          </p:cNvSpPr>
          <p:nvPr>
            <p:ph type="body" idx="1"/>
          </p:nvPr>
        </p:nvSpPr>
        <p:spPr>
          <a:xfrm>
            <a:off x="311852" y="1196052"/>
            <a:ext cx="1156829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3/10/2021</a:t>
            </a:fld>
            <a:endParaRPr lang="en-US" dirty="0"/>
          </a:p>
        </p:txBody>
      </p:sp>
      <p:sp>
        <p:nvSpPr>
          <p:cNvPr id="6" name="Holder 6"/>
          <p:cNvSpPr>
            <a:spLocks noGrp="1"/>
          </p:cNvSpPr>
          <p:nvPr>
            <p:ph type="sldNum" sz="quarter" idx="7"/>
          </p:nvPr>
        </p:nvSpPr>
        <p:spPr>
          <a:xfrm>
            <a:off x="11817588" y="6632617"/>
            <a:ext cx="187112" cy="128240"/>
          </a:xfrm>
          <a:prstGeom prst="rect">
            <a:avLst/>
          </a:prstGeom>
        </p:spPr>
        <p:txBody>
          <a:bodyPr wrap="square" lIns="0" tIns="0" rIns="0" bIns="0">
            <a:spAutoFit/>
          </a:bodyPr>
          <a:lstStyle>
            <a:lvl1pPr>
              <a:defRPr sz="1000" b="0" i="0">
                <a:solidFill>
                  <a:schemeClr val="bg1"/>
                </a:solidFill>
                <a:latin typeface="Calibri"/>
                <a:cs typeface="Calibri"/>
              </a:defRPr>
            </a:lvl1pPr>
          </a:lstStyle>
          <a:p>
            <a:pPr marL="38100">
              <a:lnSpc>
                <a:spcPts val="1045"/>
              </a:lnSpc>
            </a:pPr>
            <a:fld id="{81D60167-4931-47E6-BA6A-407CBD079E47}" type="slidenum">
              <a:rPr lang="en-US" spc="-5" smtClean="0"/>
              <a:pPr marL="38100">
                <a:lnSpc>
                  <a:spcPts val="1045"/>
                </a:lnSpc>
              </a:pPr>
              <a:t>‹#›</a:t>
            </a:fld>
            <a:endParaRPr lang="en-US" spc="-5" dirty="0"/>
          </a:p>
        </p:txBody>
      </p:sp>
    </p:spTree>
    <p:extLst>
      <p:ext uri="{BB962C8B-B14F-4D97-AF65-F5344CB8AC3E}">
        <p14:creationId xmlns:p14="http://schemas.microsoft.com/office/powerpoint/2010/main" val="185776885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jpg"/><Relationship Id="rId4" Type="http://schemas.openxmlformats.org/officeDocument/2006/relationships/image" Target="../media/image54.png"/><Relationship Id="rId9"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dol.gov/agencies/eta/jobcorps/job-corps-scholars"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mailto:JobCorpsScholars@dol.gov" TargetMode="External"/><Relationship Id="rId5" Type="http://schemas.openxmlformats.org/officeDocument/2006/relationships/hyperlink" Target="mailto:dayton.angela@dol.gov" TargetMode="External"/><Relationship Id="rId4" Type="http://schemas.openxmlformats.org/officeDocument/2006/relationships/hyperlink" Target="mailto:mills.michelle.v@dol.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http://www.hud.gov/envisioncenters"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a:xfrm>
            <a:off x="1828800" y="1883830"/>
            <a:ext cx="9550400" cy="4463676"/>
          </a:xfrm>
        </p:spPr>
        <p:txBody>
          <a:bodyPr>
            <a:normAutofit fontScale="90000"/>
          </a:bodyPr>
          <a:lstStyle/>
          <a:p>
            <a:pPr algn="ctr"/>
            <a:r>
              <a:rPr lang="en-US" i="1" dirty="0"/>
              <a:t>Strategic Engagement: Discussion with</a:t>
            </a:r>
            <a:br>
              <a:rPr lang="en-US" i="1" dirty="0"/>
            </a:br>
            <a:r>
              <a:rPr lang="en-US" i="1" dirty="0"/>
              <a:t> U.S. Departments of Labor and Housing and Urban Development </a:t>
            </a:r>
            <a:br>
              <a:rPr lang="en-US" i="1" dirty="0"/>
            </a:br>
            <a:r>
              <a:rPr lang="en-US" i="1" dirty="0"/>
              <a:t/>
            </a:r>
            <a:br>
              <a:rPr lang="en-US" i="1" dirty="0"/>
            </a:br>
            <a:r>
              <a:rPr lang="en-US" sz="4000" b="0" i="1" dirty="0"/>
              <a:t>Public and Indian Housing, EnVision Centers, and Job Corps Scholars </a:t>
            </a:r>
            <a:r>
              <a:rPr lang="en-US" sz="6600" i="1" dirty="0"/>
              <a:t/>
            </a:r>
            <a:br>
              <a:rPr lang="en-US" sz="6600" i="1" dirty="0"/>
            </a:br>
            <a:endParaRPr lang="en-US" sz="6600" dirty="0"/>
          </a:p>
        </p:txBody>
      </p:sp>
      <p:sp>
        <p:nvSpPr>
          <p:cNvPr id="4" name="Date Placeholder 8">
            <a:extLst>
              <a:ext uri="{FF2B5EF4-FFF2-40B4-BE49-F238E27FC236}">
                <a16:creationId xmlns:a16="http://schemas.microsoft.com/office/drawing/2014/main" id="{7EE629BB-80DA-4AE2-AED4-E0E283603146}"/>
              </a:ext>
            </a:extLst>
          </p:cNvPr>
          <p:cNvSpPr>
            <a:spLocks noGrp="1"/>
          </p:cNvSpPr>
          <p:nvPr>
            <p:ph type="dt" sz="half" idx="10"/>
          </p:nvPr>
        </p:nvSpPr>
        <p:spPr>
          <a:xfrm>
            <a:off x="5941298" y="6347506"/>
            <a:ext cx="2743200" cy="365125"/>
          </a:xfrm>
        </p:spPr>
        <p:txBody>
          <a:bodyPr/>
          <a:lstStyle/>
          <a:p>
            <a:r>
              <a:rPr lang="en-US" dirty="0"/>
              <a:t>March 11, 2021 </a:t>
            </a:r>
          </a:p>
        </p:txBody>
      </p:sp>
    </p:spTree>
    <p:extLst>
      <p:ext uri="{BB962C8B-B14F-4D97-AF65-F5344CB8AC3E}">
        <p14:creationId xmlns:p14="http://schemas.microsoft.com/office/powerpoint/2010/main" val="266355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19AE2D4-09D3-44A1-B223-804306B09AD0}"/>
              </a:ext>
              <a:ext uri="{C183D7F6-B498-43B3-948B-1728B52AA6E4}">
                <adec:decorative xmlns:adec="http://schemas.microsoft.com/office/drawing/2017/decorative" xmlns="" val="1"/>
              </a:ext>
            </a:extLst>
          </p:cNvPr>
          <p:cNvCxnSpPr/>
          <p:nvPr/>
        </p:nvCxnSpPr>
        <p:spPr>
          <a:xfrm>
            <a:off x="0" y="1354619"/>
            <a:ext cx="12192000" cy="0"/>
          </a:xfrm>
          <a:prstGeom prst="line">
            <a:avLst/>
          </a:prstGeom>
          <a:ln w="206375">
            <a:solidFill>
              <a:srgbClr val="158E62"/>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DB015AB9-F809-4106-BDEF-BABC0A24AD0E}"/>
              </a:ext>
            </a:extLst>
          </p:cNvPr>
          <p:cNvSpPr txBox="1">
            <a:spLocks/>
          </p:cNvSpPr>
          <p:nvPr/>
        </p:nvSpPr>
        <p:spPr>
          <a:xfrm>
            <a:off x="284526" y="103327"/>
            <a:ext cx="10515600" cy="1251292"/>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Franklin Gothic Medium" panose="020B0603020102020204"/>
                <a:ea typeface="+mj-ea"/>
                <a:cs typeface="+mj-cs"/>
              </a:rPr>
              <a:t>Current Federal Partners Commitments</a:t>
            </a:r>
          </a:p>
        </p:txBody>
      </p:sp>
      <p:pic>
        <p:nvPicPr>
          <p:cNvPr id="4" name="Picture 3">
            <a:extLst>
              <a:ext uri="{FF2B5EF4-FFF2-40B4-BE49-F238E27FC236}">
                <a16:creationId xmlns:a16="http://schemas.microsoft.com/office/drawing/2014/main" id="{DE9F732F-6298-42DD-8FD8-1A275104BD75}"/>
              </a:ext>
            </a:extLst>
          </p:cNvPr>
          <p:cNvPicPr>
            <a:picLocks noChangeAspect="1"/>
          </p:cNvPicPr>
          <p:nvPr/>
        </p:nvPicPr>
        <p:blipFill rotWithShape="1">
          <a:blip r:embed="rId3">
            <a:extLst>
              <a:ext uri="{28A0092B-C50C-407E-A947-70E740481C1C}">
                <a14:useLocalDpi xmlns:a14="http://schemas.microsoft.com/office/drawing/2010/main" val="0"/>
              </a:ext>
            </a:extLst>
          </a:blip>
          <a:srcRect l="62269"/>
          <a:stretch/>
        </p:blipFill>
        <p:spPr>
          <a:xfrm>
            <a:off x="9361833" y="0"/>
            <a:ext cx="2743437" cy="1161713"/>
          </a:xfrm>
          <a:prstGeom prst="rect">
            <a:avLst/>
          </a:prstGeom>
        </p:spPr>
      </p:pic>
      <p:sp>
        <p:nvSpPr>
          <p:cNvPr id="40" name="TextBox 39">
            <a:extLst>
              <a:ext uri="{FF2B5EF4-FFF2-40B4-BE49-F238E27FC236}">
                <a16:creationId xmlns:a16="http://schemas.microsoft.com/office/drawing/2014/main" id="{0CED4DE6-5E45-4163-BDD8-59D55192D73A}"/>
              </a:ext>
            </a:extLst>
          </p:cNvPr>
          <p:cNvSpPr txBox="1"/>
          <p:nvPr/>
        </p:nvSpPr>
        <p:spPr>
          <a:xfrm>
            <a:off x="1332855" y="4190775"/>
            <a:ext cx="422864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Internal Revenue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Offering free tax counseling and designating sites as VITA and TCE sites</a:t>
            </a:r>
            <a:r>
              <a:rPr lang="en-US" sz="1600" dirty="0">
                <a:solidFill>
                  <a:prstClr val="black"/>
                </a:solidFill>
                <a:latin typeface="Franklin Gothic Book" panose="020B0503020102020204"/>
              </a:rPr>
              <a:t>, helping clients with tax returns.</a:t>
            </a:r>
            <a:endPar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Franklin Gothic Book" panose="020B0503020102020204"/>
                <a:ea typeface="+mn-ea"/>
                <a:cs typeface="+mn-cs"/>
              </a:rPr>
              <a:t>e.g. Choctaw Nation: submitted 65 tax returns resulting in $110,811 in Federal and $11,498 in State refunds; estimated $19,500 total saved/returned to Tribal members.</a:t>
            </a:r>
          </a:p>
        </p:txBody>
      </p:sp>
      <p:pic>
        <p:nvPicPr>
          <p:cNvPr id="42" name="Picture 41" descr="A picture containing object, clock, plate, cup&#10;&#10;Description automatically generated">
            <a:extLst>
              <a:ext uri="{FF2B5EF4-FFF2-40B4-BE49-F238E27FC236}">
                <a16:creationId xmlns:a16="http://schemas.microsoft.com/office/drawing/2014/main" id="{5B3591B6-9F2B-43E9-B03C-BE31AAA1D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26" y="4171290"/>
            <a:ext cx="869630" cy="869630"/>
          </a:xfrm>
          <a:prstGeom prst="rect">
            <a:avLst/>
          </a:prstGeom>
        </p:spPr>
      </p:pic>
      <p:sp>
        <p:nvSpPr>
          <p:cNvPr id="43" name="TextBox 42">
            <a:extLst>
              <a:ext uri="{FF2B5EF4-FFF2-40B4-BE49-F238E27FC236}">
                <a16:creationId xmlns:a16="http://schemas.microsoft.com/office/drawing/2014/main" id="{39C87B1C-FA05-422B-99EF-1A29D4DFE77E}"/>
              </a:ext>
            </a:extLst>
          </p:cNvPr>
          <p:cNvSpPr txBox="1"/>
          <p:nvPr/>
        </p:nvSpPr>
        <p:spPr>
          <a:xfrm>
            <a:off x="1380548" y="2921692"/>
            <a:ext cx="439274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Health and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Matched Federally Qualified Health Centers with 15 EnVision Centers and PHAs, and co-hosted webinar series on telehealth best practices</a:t>
            </a:r>
          </a:p>
        </p:txBody>
      </p:sp>
      <p:pic>
        <p:nvPicPr>
          <p:cNvPr id="45" name="Picture 44" descr="A picture containing drawing&#10;&#10;Description automatically generated">
            <a:extLst>
              <a:ext uri="{FF2B5EF4-FFF2-40B4-BE49-F238E27FC236}">
                <a16:creationId xmlns:a16="http://schemas.microsoft.com/office/drawing/2014/main" id="{0AE648A8-EA1D-4C28-9AE1-A258895A4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94" y="2921692"/>
            <a:ext cx="847882" cy="847882"/>
          </a:xfrm>
          <a:prstGeom prst="rect">
            <a:avLst/>
          </a:prstGeom>
        </p:spPr>
      </p:pic>
      <p:sp>
        <p:nvSpPr>
          <p:cNvPr id="5" name="Slide Number Placeholder 4">
            <a:extLst>
              <a:ext uri="{FF2B5EF4-FFF2-40B4-BE49-F238E27FC236}">
                <a16:creationId xmlns:a16="http://schemas.microsoft.com/office/drawing/2014/main" id="{60D7AC06-E409-4B8B-9EC5-0E109C1E8C0E}"/>
              </a:ext>
            </a:extLst>
          </p:cNvPr>
          <p:cNvSpPr>
            <a:spLocks noGrp="1"/>
          </p:cNvSpPr>
          <p:nvPr>
            <p:ph type="sldNum" sz="quarter" idx="12"/>
          </p:nvPr>
        </p:nvSpPr>
        <p:spPr/>
        <p:txBody>
          <a:bodyPr/>
          <a:lstStyle/>
          <a:p>
            <a:fld id="{C7CE8649-8F6D-4FB9-A925-D343A70B2956}" type="slidenum">
              <a:rPr lang="en-US" smtClean="0"/>
              <a:t>10</a:t>
            </a:fld>
            <a:endParaRPr lang="en-US"/>
          </a:p>
        </p:txBody>
      </p:sp>
      <p:sp>
        <p:nvSpPr>
          <p:cNvPr id="23" name="TextBox 22">
            <a:extLst>
              <a:ext uri="{FF2B5EF4-FFF2-40B4-BE49-F238E27FC236}">
                <a16:creationId xmlns:a16="http://schemas.microsoft.com/office/drawing/2014/main" id="{0A76D299-3C29-4EEC-B9B9-C441BF20EB48}"/>
              </a:ext>
            </a:extLst>
          </p:cNvPr>
          <p:cNvSpPr txBox="1"/>
          <p:nvPr/>
        </p:nvSpPr>
        <p:spPr>
          <a:xfrm>
            <a:off x="1380548" y="1658425"/>
            <a:ext cx="422864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Department of Labor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Grantees offering career-related training, such as through </a:t>
            </a:r>
            <a:r>
              <a:rPr lang="en-US" sz="1600" dirty="0">
                <a:solidFill>
                  <a:prstClr val="black"/>
                </a:solidFill>
                <a:latin typeface="Franklin Gothic Book" panose="020B0503020102020204"/>
              </a:rPr>
              <a:t>American Job Centers and Job Scholars Program</a:t>
            </a:r>
            <a:endPar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24" name="Picture 23">
            <a:extLst>
              <a:ext uri="{FF2B5EF4-FFF2-40B4-BE49-F238E27FC236}">
                <a16:creationId xmlns:a16="http://schemas.microsoft.com/office/drawing/2014/main" id="{DB70FB52-93EF-4EE6-8ED8-18A3F7889246}"/>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21256" y="1734588"/>
            <a:ext cx="869630" cy="869630"/>
          </a:xfrm>
          <a:prstGeom prst="ellipse">
            <a:avLst/>
          </a:prstGeom>
        </p:spPr>
      </p:pic>
      <p:pic>
        <p:nvPicPr>
          <p:cNvPr id="25" name="Picture 24" descr="A close up of a sign&#10;&#10;Description automatically generated">
            <a:extLst>
              <a:ext uri="{FF2B5EF4-FFF2-40B4-BE49-F238E27FC236}">
                <a16:creationId xmlns:a16="http://schemas.microsoft.com/office/drawing/2014/main" id="{9744E515-69A1-4350-85FB-EA83BAC454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514" y="2960573"/>
            <a:ext cx="840616" cy="840616"/>
          </a:xfrm>
          <a:prstGeom prst="rect">
            <a:avLst/>
          </a:prstGeom>
        </p:spPr>
      </p:pic>
      <p:sp>
        <p:nvSpPr>
          <p:cNvPr id="26" name="TextBox 25">
            <a:extLst>
              <a:ext uri="{FF2B5EF4-FFF2-40B4-BE49-F238E27FC236}">
                <a16:creationId xmlns:a16="http://schemas.microsoft.com/office/drawing/2014/main" id="{F2AA3C13-36B8-4700-8D21-3C73D36DC992}"/>
              </a:ext>
            </a:extLst>
          </p:cNvPr>
          <p:cNvSpPr txBox="1"/>
          <p:nvPr/>
        </p:nvSpPr>
        <p:spPr>
          <a:xfrm>
            <a:off x="7188173" y="2913795"/>
            <a:ext cx="45885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Social Security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Provided webinar training and computer access to its programs; launching a pilot for video-conferencing with </a:t>
            </a:r>
            <a:r>
              <a:rPr lang="en-US" sz="1600" dirty="0">
                <a:solidFill>
                  <a:prstClr val="black"/>
                </a:solidFill>
                <a:latin typeface="Franklin Gothic Book" panose="020B0503020102020204"/>
              </a:rPr>
              <a:t>EnVision Centers in Gary, IN and San Antonio, TX</a:t>
            </a: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a:t>
            </a:r>
          </a:p>
        </p:txBody>
      </p:sp>
      <p:pic>
        <p:nvPicPr>
          <p:cNvPr id="27" name="Picture 26">
            <a:extLst>
              <a:ext uri="{FF2B5EF4-FFF2-40B4-BE49-F238E27FC236}">
                <a16:creationId xmlns:a16="http://schemas.microsoft.com/office/drawing/2014/main" id="{EDD0C71F-5169-458C-B813-9A389C8000C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32338" y="1736842"/>
            <a:ext cx="840617" cy="920384"/>
          </a:xfrm>
          <a:prstGeom prst="rect">
            <a:avLst/>
          </a:prstGeom>
        </p:spPr>
      </p:pic>
      <p:sp>
        <p:nvSpPr>
          <p:cNvPr id="28" name="TextBox 27">
            <a:extLst>
              <a:ext uri="{FF2B5EF4-FFF2-40B4-BE49-F238E27FC236}">
                <a16:creationId xmlns:a16="http://schemas.microsoft.com/office/drawing/2014/main" id="{77832C25-1081-46BB-B9DC-0E7CBB51A183}"/>
              </a:ext>
            </a:extLst>
          </p:cNvPr>
          <p:cNvSpPr txBox="1"/>
          <p:nvPr/>
        </p:nvSpPr>
        <p:spPr>
          <a:xfrm>
            <a:off x="7158726" y="1736842"/>
            <a:ext cx="45109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ranklin Gothic Book" panose="020B0503020102020204"/>
                <a:ea typeface="+mn-ea"/>
                <a:cs typeface="+mn-cs"/>
              </a:rPr>
              <a:t>Small Business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Franklin Gothic Book" panose="020B0503020102020204"/>
                <a:ea typeface="+mn-ea"/>
                <a:cs typeface="+mn-cs"/>
              </a:rPr>
              <a:t>Host small business roundtables and workshops</a:t>
            </a:r>
          </a:p>
        </p:txBody>
      </p:sp>
      <p:pic>
        <p:nvPicPr>
          <p:cNvPr id="9" name="Picture 8">
            <a:extLst>
              <a:ext uri="{FF2B5EF4-FFF2-40B4-BE49-F238E27FC236}">
                <a16:creationId xmlns:a16="http://schemas.microsoft.com/office/drawing/2014/main" id="{8820831E-7616-42AA-9FCB-A9D6553B44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1514" y="4094560"/>
            <a:ext cx="927212" cy="927212"/>
          </a:xfrm>
          <a:prstGeom prst="rect">
            <a:avLst/>
          </a:prstGeom>
        </p:spPr>
      </p:pic>
      <p:sp>
        <p:nvSpPr>
          <p:cNvPr id="29" name="TextBox 28">
            <a:extLst>
              <a:ext uri="{FF2B5EF4-FFF2-40B4-BE49-F238E27FC236}">
                <a16:creationId xmlns:a16="http://schemas.microsoft.com/office/drawing/2014/main" id="{B5309755-F7E0-489B-9CFC-6D172D0165CA}"/>
              </a:ext>
            </a:extLst>
          </p:cNvPr>
          <p:cNvSpPr txBox="1"/>
          <p:nvPr/>
        </p:nvSpPr>
        <p:spPr>
          <a:xfrm>
            <a:off x="7158726" y="4329274"/>
            <a:ext cx="43975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US Interagency Council on Homelessness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Agreed to amplify EnVision Center sites programs to their interagency partners</a:t>
            </a:r>
          </a:p>
        </p:txBody>
      </p:sp>
      <p:pic>
        <p:nvPicPr>
          <p:cNvPr id="20" name="Picture 19">
            <a:extLst>
              <a:ext uri="{FF2B5EF4-FFF2-40B4-BE49-F238E27FC236}">
                <a16:creationId xmlns:a16="http://schemas.microsoft.com/office/drawing/2014/main" id="{D039598D-3E18-4AF8-BD3A-14CC153B161C}"/>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6260961" y="5238523"/>
            <a:ext cx="927212" cy="927212"/>
          </a:xfrm>
          <a:prstGeom prst="rect">
            <a:avLst/>
          </a:prstGeom>
        </p:spPr>
      </p:pic>
      <p:sp>
        <p:nvSpPr>
          <p:cNvPr id="21" name="TextBox 20">
            <a:extLst>
              <a:ext uri="{FF2B5EF4-FFF2-40B4-BE49-F238E27FC236}">
                <a16:creationId xmlns:a16="http://schemas.microsoft.com/office/drawing/2014/main" id="{98112E70-1BCC-4558-B640-0FDC31748EE0}"/>
              </a:ext>
            </a:extLst>
          </p:cNvPr>
          <p:cNvSpPr txBox="1"/>
          <p:nvPr/>
        </p:nvSpPr>
        <p:spPr>
          <a:xfrm>
            <a:off x="7194507" y="5433313"/>
            <a:ext cx="4326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prstClr val="black"/>
                </a:solidFill>
                <a:latin typeface="Franklin Gothic Book" panose="020B0503020102020204"/>
              </a:rPr>
              <a:t>Veterans Affairs</a:t>
            </a:r>
            <a:endParaRPr kumimoji="0" lang="en-US" sz="16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Franklin Gothic Book" panose="020B0503020102020204"/>
                <a:ea typeface="+mn-ea"/>
                <a:cs typeface="+mn-cs"/>
              </a:rPr>
              <a:t>Exploring delivering benefits information and services virtually and in-person.</a:t>
            </a:r>
          </a:p>
        </p:txBody>
      </p:sp>
    </p:spTree>
    <p:extLst>
      <p:ext uri="{BB962C8B-B14F-4D97-AF65-F5344CB8AC3E}">
        <p14:creationId xmlns:p14="http://schemas.microsoft.com/office/powerpoint/2010/main" val="3088281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5EFC92C-E498-4BED-AAEE-18CC862C1441}"/>
              </a:ext>
            </a:extLst>
          </p:cNvPr>
          <p:cNvSpPr txBox="1">
            <a:spLocks/>
          </p:cNvSpPr>
          <p:nvPr/>
        </p:nvSpPr>
        <p:spPr>
          <a:xfrm>
            <a:off x="223143" y="25061"/>
            <a:ext cx="5277862" cy="1237682"/>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Franklin Gothic Medium" panose="020B0603020102020204"/>
                <a:ea typeface="+mj-ea"/>
                <a:cs typeface="+mj-cs"/>
              </a:rPr>
              <a:t>COVID-19 Response</a:t>
            </a:r>
          </a:p>
        </p:txBody>
      </p:sp>
      <p:sp>
        <p:nvSpPr>
          <p:cNvPr id="6" name="TextBox 5">
            <a:extLst>
              <a:ext uri="{FF2B5EF4-FFF2-40B4-BE49-F238E27FC236}">
                <a16:creationId xmlns:a16="http://schemas.microsoft.com/office/drawing/2014/main" id="{E5F5B2C4-49ED-46B3-9A82-B48BF29FF501}"/>
              </a:ext>
            </a:extLst>
          </p:cNvPr>
          <p:cNvSpPr txBox="1"/>
          <p:nvPr/>
        </p:nvSpPr>
        <p:spPr>
          <a:xfrm>
            <a:off x="4897397" y="3543942"/>
            <a:ext cx="30156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Cincinnati Metropolitan Housing Agency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Franklin Gothic Book" panose="020B0503020102020204"/>
                <a:ea typeface="+mn-ea"/>
                <a:cs typeface="+mn-cs"/>
              </a:rPr>
              <a:t>EnVision</a:t>
            </a: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 Center</a:t>
            </a:r>
          </a:p>
        </p:txBody>
      </p:sp>
      <p:sp>
        <p:nvSpPr>
          <p:cNvPr id="38" name="TextBox 37">
            <a:extLst>
              <a:ext uri="{FF2B5EF4-FFF2-40B4-BE49-F238E27FC236}">
                <a16:creationId xmlns:a16="http://schemas.microsoft.com/office/drawing/2014/main" id="{1B32556A-FB34-4A44-A3C9-97F894BC5577}"/>
              </a:ext>
            </a:extLst>
          </p:cNvPr>
          <p:cNvSpPr txBox="1"/>
          <p:nvPr/>
        </p:nvSpPr>
        <p:spPr>
          <a:xfrm>
            <a:off x="9308334" y="3551369"/>
            <a:ext cx="26036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Newport News, VA </a:t>
            </a:r>
            <a:r>
              <a:rPr kumimoji="0" lang="en-US" sz="1000" b="0" i="0" u="none" strike="noStrike" kern="1200" cap="none" spc="0" normalizeH="0" baseline="0" noProof="0" err="1">
                <a:ln>
                  <a:noFill/>
                </a:ln>
                <a:solidFill>
                  <a:prstClr val="black"/>
                </a:solidFill>
                <a:effectLst/>
                <a:uLnTx/>
                <a:uFillTx/>
                <a:latin typeface="Franklin Gothic Book" panose="020B0503020102020204"/>
                <a:ea typeface="+mn-ea"/>
                <a:cs typeface="+mn-cs"/>
              </a:rPr>
              <a:t>EnVision</a:t>
            </a: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 Center</a:t>
            </a:r>
          </a:p>
        </p:txBody>
      </p:sp>
      <p:sp>
        <p:nvSpPr>
          <p:cNvPr id="40" name="TextBox 39">
            <a:extLst>
              <a:ext uri="{FF2B5EF4-FFF2-40B4-BE49-F238E27FC236}">
                <a16:creationId xmlns:a16="http://schemas.microsoft.com/office/drawing/2014/main" id="{2E1CC849-7643-4029-96A7-0A233562A5CF}"/>
              </a:ext>
            </a:extLst>
          </p:cNvPr>
          <p:cNvSpPr txBox="1"/>
          <p:nvPr/>
        </p:nvSpPr>
        <p:spPr>
          <a:xfrm>
            <a:off x="-10735" y="3543942"/>
            <a:ext cx="49531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Ponce, PR EnVision Center</a:t>
            </a:r>
          </a:p>
        </p:txBody>
      </p:sp>
      <p:sp>
        <p:nvSpPr>
          <p:cNvPr id="3" name="Slide Number Placeholder 2">
            <a:extLst>
              <a:ext uri="{FF2B5EF4-FFF2-40B4-BE49-F238E27FC236}">
                <a16:creationId xmlns:a16="http://schemas.microsoft.com/office/drawing/2014/main" id="{A2669553-D636-4D50-9A18-ECC2EC9F7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CE8649-8F6D-4FB9-A925-D343A70B2956}"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Franklin Gothic Book" panose="020B0503020102020204"/>
              <a:ea typeface="+mn-ea"/>
              <a:cs typeface="+mn-cs"/>
            </a:endParaRPr>
          </a:p>
        </p:txBody>
      </p:sp>
      <p:sp>
        <p:nvSpPr>
          <p:cNvPr id="5" name="TextBox 4">
            <a:extLst>
              <a:ext uri="{FF2B5EF4-FFF2-40B4-BE49-F238E27FC236}">
                <a16:creationId xmlns:a16="http://schemas.microsoft.com/office/drawing/2014/main" id="{27093C5A-7A57-4754-BBCE-7B620184223E}"/>
              </a:ext>
            </a:extLst>
          </p:cNvPr>
          <p:cNvSpPr txBox="1"/>
          <p:nvPr/>
        </p:nvSpPr>
        <p:spPr>
          <a:xfrm>
            <a:off x="3948098" y="4017483"/>
            <a:ext cx="727544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anklin Gothic Book" panose="020B0503020102020204"/>
                <a:ea typeface="+mn-ea"/>
                <a:cs typeface="+mn-cs"/>
              </a:rPr>
              <a:t>Testing sites </a:t>
            </a: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9 </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EnVision Center sites are COVID-19 testing sites</a:t>
            </a:r>
          </a:p>
          <a:p>
            <a:pPr>
              <a:defRPr/>
            </a:pPr>
            <a:r>
              <a:rPr kumimoji="0" lang="en-US" sz="1800" b="1" i="0" u="none" strike="noStrike" kern="1200" cap="none" spc="0" normalizeH="0" baseline="0" noProof="0" dirty="0">
                <a:ln>
                  <a:noFill/>
                </a:ln>
                <a:solidFill>
                  <a:srgbClr val="0070C0"/>
                </a:solidFill>
                <a:effectLst/>
                <a:uLnTx/>
                <a:uFillTx/>
                <a:latin typeface="Franklin Gothic Book" panose="020B0503020102020204"/>
                <a:ea typeface="+mn-ea"/>
                <a:cs typeface="+mn-cs"/>
              </a:rPr>
              <a:t>Vaccination events </a:t>
            </a: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US" sz="1800" b="1" i="0" u="none" strike="noStrike" kern="1200" cap="none" spc="0" normalizeH="0" baseline="0" noProof="0" dirty="0" smtClean="0">
                <a:ln>
                  <a:noFill/>
                </a:ln>
                <a:solidFill>
                  <a:prstClr val="black"/>
                </a:solidFill>
                <a:effectLst/>
                <a:uLnTx/>
                <a:uFillTx/>
                <a:latin typeface="Franklin Gothic Book" panose="020B0503020102020204"/>
                <a:ea typeface="+mn-ea"/>
                <a:cs typeface="+mn-cs"/>
              </a:rPr>
              <a:t>8</a:t>
            </a:r>
            <a:r>
              <a:rPr kumimoji="0" lang="en-US" sz="1800" b="0" i="0" u="none" strike="noStrike" kern="1200" cap="none" spc="0" normalizeH="0" baseline="0" noProof="0" dirty="0" smtClean="0">
                <a:ln>
                  <a:noFill/>
                </a:ln>
                <a:solidFill>
                  <a:prstClr val="black"/>
                </a:solidFill>
                <a:effectLst/>
                <a:uLnTx/>
                <a:uFillTx/>
                <a:latin typeface="Franklin Gothic Book" panose="020B0503020102020204"/>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EnVision Center sites are providing COVID-19 vaccinations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anklin Gothic Book" panose="020B0503020102020204"/>
                <a:ea typeface="+mn-ea"/>
                <a:cs typeface="+mn-cs"/>
              </a:rPr>
              <a:t>Personal protective equipment </a:t>
            </a: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28</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EnVision Center site provided personal protective equipment (PPE)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anklin Gothic Book" panose="020B0503020102020204"/>
                <a:ea typeface="+mn-ea"/>
                <a:cs typeface="+mn-cs"/>
              </a:rPr>
              <a:t>Free meals and groceries </a:t>
            </a: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21</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EnVision Center sites are providing free meals and groceries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anklin Gothic Book" panose="020B0503020102020204"/>
                <a:ea typeface="+mn-ea"/>
                <a:cs typeface="+mn-cs"/>
              </a:rPr>
              <a:t>Other support </a:t>
            </a: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23 </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EnVision Center sites implemented other innovative support, such as virtual tutoring, free hot spots, wellness checks via phone, online telehealth, virtual tax counseling, etc.</a:t>
            </a:r>
          </a:p>
        </p:txBody>
      </p:sp>
      <p:pic>
        <p:nvPicPr>
          <p:cNvPr id="7" name="Picture 2">
            <a:extLst>
              <a:ext uri="{FF2B5EF4-FFF2-40B4-BE49-F238E27FC236}">
                <a16:creationId xmlns:a16="http://schemas.microsoft.com/office/drawing/2014/main" id="{9B1EA538-8B1E-48DA-B40B-4E2F53232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 t="51" r="5118" b="11745"/>
          <a:stretch/>
        </p:blipFill>
        <p:spPr bwMode="auto">
          <a:xfrm>
            <a:off x="-4808" y="1156485"/>
            <a:ext cx="4947199" cy="23948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31ACAF3-56E4-4AB5-9D87-A8CE15716772}"/>
              </a:ext>
            </a:extLst>
          </p:cNvPr>
          <p:cNvPicPr>
            <a:picLocks noChangeAspect="1"/>
          </p:cNvPicPr>
          <p:nvPr/>
        </p:nvPicPr>
        <p:blipFill>
          <a:blip r:embed="rId4"/>
          <a:stretch>
            <a:fillRect/>
          </a:stretch>
        </p:blipFill>
        <p:spPr>
          <a:xfrm>
            <a:off x="4980667" y="1163891"/>
            <a:ext cx="2932360" cy="2380051"/>
          </a:xfrm>
          <a:prstGeom prst="rect">
            <a:avLst/>
          </a:prstGeom>
        </p:spPr>
      </p:pic>
      <p:pic>
        <p:nvPicPr>
          <p:cNvPr id="10" name="Picture 9">
            <a:extLst>
              <a:ext uri="{FF2B5EF4-FFF2-40B4-BE49-F238E27FC236}">
                <a16:creationId xmlns:a16="http://schemas.microsoft.com/office/drawing/2014/main" id="{F23B66F0-3C06-4355-B686-E3608923ABD8}"/>
              </a:ext>
            </a:extLst>
          </p:cNvPr>
          <p:cNvPicPr>
            <a:picLocks noChangeAspect="1"/>
          </p:cNvPicPr>
          <p:nvPr/>
        </p:nvPicPr>
        <p:blipFill>
          <a:blip r:embed="rId5"/>
          <a:stretch>
            <a:fillRect/>
          </a:stretch>
        </p:blipFill>
        <p:spPr>
          <a:xfrm>
            <a:off x="7959256" y="1156485"/>
            <a:ext cx="4232744" cy="2380051"/>
          </a:xfrm>
          <a:prstGeom prst="rect">
            <a:avLst/>
          </a:prstGeom>
        </p:spPr>
      </p:pic>
      <p:sp>
        <p:nvSpPr>
          <p:cNvPr id="12" name="TextBox 11">
            <a:extLst>
              <a:ext uri="{FF2B5EF4-FFF2-40B4-BE49-F238E27FC236}">
                <a16:creationId xmlns:a16="http://schemas.microsoft.com/office/drawing/2014/main" id="{1F585338-FCCE-4CD7-B91E-9AE039276DF2}"/>
              </a:ext>
            </a:extLst>
          </p:cNvPr>
          <p:cNvSpPr txBox="1"/>
          <p:nvPr/>
        </p:nvSpPr>
        <p:spPr>
          <a:xfrm>
            <a:off x="105552" y="6369556"/>
            <a:ext cx="32754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Rome, GA EnVision Center</a:t>
            </a:r>
          </a:p>
        </p:txBody>
      </p:sp>
      <p:pic>
        <p:nvPicPr>
          <p:cNvPr id="9" name="Picture 8">
            <a:extLst>
              <a:ext uri="{FF2B5EF4-FFF2-40B4-BE49-F238E27FC236}">
                <a16:creationId xmlns:a16="http://schemas.microsoft.com/office/drawing/2014/main" id="{753DCA47-40BA-4335-9A0B-CAAC34304935}"/>
              </a:ext>
            </a:extLst>
          </p:cNvPr>
          <p:cNvPicPr>
            <a:picLocks noChangeAspect="1"/>
          </p:cNvPicPr>
          <p:nvPr/>
        </p:nvPicPr>
        <p:blipFill>
          <a:blip r:embed="rId6"/>
          <a:stretch>
            <a:fillRect/>
          </a:stretch>
        </p:blipFill>
        <p:spPr>
          <a:xfrm>
            <a:off x="223143" y="4076220"/>
            <a:ext cx="3563819" cy="2275823"/>
          </a:xfrm>
          <a:prstGeom prst="rect">
            <a:avLst/>
          </a:prstGeom>
        </p:spPr>
      </p:pic>
    </p:spTree>
    <p:extLst>
      <p:ext uri="{BB962C8B-B14F-4D97-AF65-F5344CB8AC3E}">
        <p14:creationId xmlns:p14="http://schemas.microsoft.com/office/powerpoint/2010/main" val="87814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Corps Scholars Program Overview </a:t>
            </a:r>
          </a:p>
        </p:txBody>
      </p:sp>
      <p:sp>
        <p:nvSpPr>
          <p:cNvPr id="3" name="Content Placeholder 2"/>
          <p:cNvSpPr>
            <a:spLocks noGrp="1"/>
          </p:cNvSpPr>
          <p:nvPr>
            <p:ph idx="1"/>
          </p:nvPr>
        </p:nvSpPr>
        <p:spPr>
          <a:xfrm>
            <a:off x="805866" y="1579406"/>
            <a:ext cx="11081334" cy="5039517"/>
          </a:xfrm>
        </p:spPr>
        <p:txBody>
          <a:bodyPr>
            <a:normAutofit/>
          </a:bodyPr>
          <a:lstStyle/>
          <a:p>
            <a:r>
              <a:rPr lang="en-US" sz="2200" dirty="0">
                <a:ea typeface="Verdana" panose="020B0604030504040204" pitchFamily="34" charset="0"/>
              </a:rPr>
              <a:t>Approximately $24 million awarded to 26 grantees – public colleges and universities</a:t>
            </a:r>
          </a:p>
          <a:p>
            <a:r>
              <a:rPr lang="en-US" sz="2200" dirty="0">
                <a:ea typeface="Verdana" panose="020B0604030504040204" pitchFamily="34" charset="0"/>
              </a:rPr>
              <a:t>Awarded in March 2020, Period of Performance (POP) – 39 months </a:t>
            </a:r>
          </a:p>
          <a:p>
            <a:r>
              <a:rPr lang="en-US" sz="2200" dirty="0">
                <a:ea typeface="Verdana" panose="020B0604030504040204" pitchFamily="34" charset="0"/>
              </a:rPr>
              <a:t>Each grantee must serve at least 80 Job Corps eligible youth during the POP </a:t>
            </a:r>
          </a:p>
          <a:p>
            <a:r>
              <a:rPr lang="en-US" sz="2200" dirty="0">
                <a:ea typeface="Verdana" panose="020B0604030504040204" pitchFamily="34" charset="0"/>
              </a:rPr>
              <a:t>Grantees must provide the following services under the grant: </a:t>
            </a:r>
          </a:p>
          <a:p>
            <a:pPr lvl="1"/>
            <a:r>
              <a:rPr lang="en-US" sz="2200" dirty="0">
                <a:ea typeface="Verdana" panose="020B0604030504040204" pitchFamily="34" charset="0"/>
              </a:rPr>
              <a:t>Up to 12 months of career technical training</a:t>
            </a:r>
          </a:p>
          <a:p>
            <a:pPr lvl="1"/>
            <a:r>
              <a:rPr lang="en-US" sz="2200" dirty="0">
                <a:ea typeface="Verdana" panose="020B0604030504040204" pitchFamily="34" charset="0"/>
              </a:rPr>
              <a:t>Up to 12 months of career and personal counseling</a:t>
            </a:r>
          </a:p>
          <a:p>
            <a:pPr lvl="1"/>
            <a:r>
              <a:rPr lang="en-US" sz="2200" dirty="0">
                <a:ea typeface="Verdana" panose="020B0604030504040204" pitchFamily="34" charset="0"/>
              </a:rPr>
              <a:t>Up to 12 months of employment counseling </a:t>
            </a:r>
          </a:p>
          <a:p>
            <a:r>
              <a:rPr lang="en-US" sz="2200" dirty="0">
                <a:ea typeface="Verdana" panose="020B0604030504040204" pitchFamily="34" charset="0"/>
              </a:rPr>
              <a:t>Desired Program Outcomes: </a:t>
            </a:r>
          </a:p>
          <a:p>
            <a:pPr lvl="1"/>
            <a:r>
              <a:rPr lang="en-US" sz="2200" dirty="0">
                <a:ea typeface="Verdana" panose="020B0604030504040204" pitchFamily="34" charset="0"/>
              </a:rPr>
              <a:t>2,000 Job Corps-eligible youth served within a POP of 39 months. </a:t>
            </a:r>
          </a:p>
          <a:p>
            <a:pPr lvl="1"/>
            <a:r>
              <a:rPr lang="en-US" sz="2200" dirty="0">
                <a:ea typeface="Verdana" panose="020B0604030504040204" pitchFamily="34" charset="0"/>
              </a:rPr>
              <a:t>Job Corps Scholars students secure any/all of the following: 1) job, 2) enter an apprenticeship program, or 3) join the armed services. </a:t>
            </a:r>
          </a:p>
          <a:p>
            <a:endParaRPr lang="en-US" sz="2600" dirty="0"/>
          </a:p>
          <a:p>
            <a:endParaRPr lang="en-US" dirty="0"/>
          </a:p>
        </p:txBody>
      </p:sp>
    </p:spTree>
    <p:extLst>
      <p:ext uri="{BB962C8B-B14F-4D97-AF65-F5344CB8AC3E}">
        <p14:creationId xmlns:p14="http://schemas.microsoft.com/office/powerpoint/2010/main" val="851024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Eligibility Criteria for Job Corps Eligible Youth</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45399557"/>
              </p:ext>
            </p:extLst>
          </p:nvPr>
        </p:nvGraphicFramePr>
        <p:xfrm>
          <a:off x="806450" y="1138238"/>
          <a:ext cx="11079825" cy="4952232"/>
        </p:xfrm>
        <a:graphic>
          <a:graphicData uri="http://schemas.openxmlformats.org/drawingml/2006/table">
            <a:tbl>
              <a:tblPr firstRow="1" firstCol="1" bandRow="1">
                <a:tableStyleId>{5C22544A-7EE6-4342-B048-85BDC9FD1C3A}</a:tableStyleId>
              </a:tblPr>
              <a:tblGrid>
                <a:gridCol w="828398">
                  <a:extLst>
                    <a:ext uri="{9D8B030D-6E8A-4147-A177-3AD203B41FA5}">
                      <a16:colId xmlns:a16="http://schemas.microsoft.com/office/drawing/2014/main" val="3285453485"/>
                    </a:ext>
                  </a:extLst>
                </a:gridCol>
                <a:gridCol w="10251427">
                  <a:extLst>
                    <a:ext uri="{9D8B030D-6E8A-4147-A177-3AD203B41FA5}">
                      <a16:colId xmlns:a16="http://schemas.microsoft.com/office/drawing/2014/main" val="612805450"/>
                    </a:ext>
                  </a:extLst>
                </a:gridCol>
              </a:tblGrid>
              <a:tr h="294634">
                <a:tc>
                  <a:txBody>
                    <a:bodyPr/>
                    <a:lstStyle/>
                    <a:p>
                      <a:pPr marL="0" marR="0" algn="ctr">
                        <a:lnSpc>
                          <a:spcPct val="107000"/>
                        </a:lnSpc>
                        <a:spcBef>
                          <a:spcPts val="0"/>
                        </a:spcBef>
                        <a:spcAft>
                          <a:spcPts val="0"/>
                        </a:spcAft>
                      </a:pPr>
                      <a:r>
                        <a:rPr lang="en-US" sz="1200" dirty="0">
                          <a:effectLst/>
                        </a:rPr>
                        <a:t>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gn="ctr">
                        <a:lnSpc>
                          <a:spcPct val="107000"/>
                        </a:lnSpc>
                        <a:spcBef>
                          <a:spcPts val="0"/>
                        </a:spcBef>
                        <a:spcAft>
                          <a:spcPts val="0"/>
                        </a:spcAft>
                      </a:pPr>
                      <a:r>
                        <a:rPr lang="en-US" sz="1200" dirty="0">
                          <a:effectLst/>
                        </a:rPr>
                        <a:t>Job Corps Eligibility Criteria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2660005271"/>
                  </a:ext>
                </a:extLst>
              </a:tr>
              <a:tr h="268713">
                <a:tc>
                  <a:txBody>
                    <a:bodyPr/>
                    <a:lstStyle/>
                    <a:p>
                      <a:pPr marL="0" marR="0">
                        <a:lnSpc>
                          <a:spcPct val="107000"/>
                        </a:lnSpc>
                        <a:spcBef>
                          <a:spcPts val="0"/>
                        </a:spcBef>
                        <a:spcAft>
                          <a:spcPts val="0"/>
                        </a:spcAft>
                      </a:pPr>
                      <a:r>
                        <a:rPr lang="en-US" sz="12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algn="just">
                        <a:spcAft>
                          <a:spcPts val="600"/>
                        </a:spcAft>
                      </a:pPr>
                      <a:r>
                        <a:rPr lang="en-US" sz="1800" kern="1200" dirty="0">
                          <a:effectLst/>
                        </a:rPr>
                        <a:t>U.S. Citizen/Legal Resident/Deferred Action Status</a:t>
                      </a:r>
                      <a:endParaRPr lang="en-US" sz="1600" dirty="0">
                        <a:effectLst/>
                        <a:latin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2648027544"/>
                  </a:ext>
                </a:extLst>
              </a:tr>
              <a:tr h="268713">
                <a:tc>
                  <a:txBody>
                    <a:bodyPr/>
                    <a:lstStyle/>
                    <a:p>
                      <a:pPr marL="0" marR="0">
                        <a:lnSpc>
                          <a:spcPct val="107000"/>
                        </a:lnSpc>
                        <a:spcBef>
                          <a:spcPts val="0"/>
                        </a:spcBef>
                        <a:spcAft>
                          <a:spcPts val="0"/>
                        </a:spcAft>
                      </a:pPr>
                      <a:r>
                        <a:rPr lang="en-US" sz="12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a:spcAft>
                          <a:spcPts val="600"/>
                        </a:spcAft>
                      </a:pPr>
                      <a:r>
                        <a:rPr lang="en-US" sz="1800" kern="1200" dirty="0">
                          <a:effectLst/>
                        </a:rPr>
                        <a:t>Age</a:t>
                      </a:r>
                      <a:endParaRPr lang="en-US" sz="1600" dirty="0">
                        <a:effectLst/>
                        <a:latin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2373445240"/>
                  </a:ext>
                </a:extLst>
              </a:tr>
              <a:tr h="268713">
                <a:tc>
                  <a:txBody>
                    <a:bodyPr/>
                    <a:lstStyle/>
                    <a:p>
                      <a:pPr marL="0" marR="0">
                        <a:lnSpc>
                          <a:spcPct val="107000"/>
                        </a:lnSpc>
                        <a:spcBef>
                          <a:spcPts val="0"/>
                        </a:spcBef>
                        <a:spcAft>
                          <a:spcPts val="0"/>
                        </a:spcAft>
                      </a:pPr>
                      <a:r>
                        <a:rPr lang="en-US" sz="12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Low Income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578893229"/>
                  </a:ext>
                </a:extLst>
              </a:tr>
              <a:tr h="268713">
                <a:tc>
                  <a:txBody>
                    <a:bodyPr/>
                    <a:lstStyle/>
                    <a:p>
                      <a:pPr marL="0" marR="0">
                        <a:lnSpc>
                          <a:spcPct val="107000"/>
                        </a:lnSpc>
                        <a:spcBef>
                          <a:spcPts val="0"/>
                        </a:spcBef>
                        <a:spcAft>
                          <a:spcPts val="0"/>
                        </a:spcAft>
                      </a:pPr>
                      <a:r>
                        <a:rPr lang="en-US" sz="12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Barriers to Education and Employment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259082021"/>
                  </a:ext>
                </a:extLst>
              </a:tr>
              <a:tr h="268713">
                <a:tc>
                  <a:txBody>
                    <a:bodyPr/>
                    <a:lstStyle/>
                    <a:p>
                      <a:pPr marL="0" marR="0">
                        <a:lnSpc>
                          <a:spcPct val="107000"/>
                        </a:lnSpc>
                        <a:spcBef>
                          <a:spcPts val="0"/>
                        </a:spcBef>
                        <a:spcAft>
                          <a:spcPts val="0"/>
                        </a:spcAft>
                      </a:pPr>
                      <a:r>
                        <a:rPr lang="en-US" sz="12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Selective Service Registration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1405551352"/>
                  </a:ext>
                </a:extLst>
              </a:tr>
              <a:tr h="268713">
                <a:tc>
                  <a:txBody>
                    <a:bodyPr/>
                    <a:lstStyle/>
                    <a:p>
                      <a:pPr marL="0" marR="0">
                        <a:lnSpc>
                          <a:spcPct val="107000"/>
                        </a:lnSpc>
                        <a:spcBef>
                          <a:spcPts val="0"/>
                        </a:spcBef>
                        <a:spcAft>
                          <a:spcPts val="0"/>
                        </a:spcAft>
                      </a:pPr>
                      <a:r>
                        <a:rPr lang="en-US" sz="12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Education and Training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3784702521"/>
                  </a:ext>
                </a:extLst>
              </a:tr>
              <a:tr h="268713">
                <a:tc>
                  <a:txBody>
                    <a:bodyPr/>
                    <a:lstStyle/>
                    <a:p>
                      <a:pPr marL="0" marR="0">
                        <a:lnSpc>
                          <a:spcPct val="107000"/>
                        </a:lnSpc>
                        <a:spcBef>
                          <a:spcPts val="0"/>
                        </a:spcBef>
                        <a:spcAft>
                          <a:spcPts val="0"/>
                        </a:spcAft>
                      </a:pPr>
                      <a:r>
                        <a:rPr lang="en-US" sz="12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Group Participation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3933352221"/>
                  </a:ext>
                </a:extLst>
              </a:tr>
              <a:tr h="268713">
                <a:tc>
                  <a:txBody>
                    <a:bodyPr/>
                    <a:lstStyle/>
                    <a:p>
                      <a:pPr marL="0" marR="0">
                        <a:lnSpc>
                          <a:spcPct val="107000"/>
                        </a:lnSpc>
                        <a:spcBef>
                          <a:spcPts val="0"/>
                        </a:spcBef>
                        <a:spcAft>
                          <a:spcPts val="0"/>
                        </a:spcAft>
                      </a:pPr>
                      <a:r>
                        <a:rPr lang="en-US" sz="1200" dirty="0">
                          <a:effectLst/>
                        </a:rPr>
                        <a:t>7 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dirty="0">
                          <a:effectLst/>
                        </a:rPr>
                        <a:t>Interference with other Students’ Participation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368599271"/>
                  </a:ext>
                </a:extLst>
              </a:tr>
              <a:tr h="268713">
                <a:tc>
                  <a:txBody>
                    <a:bodyPr/>
                    <a:lstStyle/>
                    <a:p>
                      <a:pPr marL="0" marR="0">
                        <a:lnSpc>
                          <a:spcPct val="107000"/>
                        </a:lnSpc>
                        <a:spcBef>
                          <a:spcPts val="0"/>
                        </a:spcBef>
                        <a:spcAft>
                          <a:spcPts val="0"/>
                        </a:spcAft>
                      </a:pPr>
                      <a:r>
                        <a:rPr lang="en-US" sz="1200" dirty="0">
                          <a:effectLst/>
                        </a:rPr>
                        <a:t>7 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dirty="0">
                          <a:effectLst/>
                        </a:rPr>
                        <a:t>Maintenance of Sound Discipline and Positive Center Culture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1000205464"/>
                  </a:ext>
                </a:extLst>
              </a:tr>
              <a:tr h="268713">
                <a:tc>
                  <a:txBody>
                    <a:bodyPr/>
                    <a:lstStyle/>
                    <a:p>
                      <a:pPr marL="0" marR="0">
                        <a:lnSpc>
                          <a:spcPct val="107000"/>
                        </a:lnSpc>
                        <a:spcBef>
                          <a:spcPts val="0"/>
                        </a:spcBef>
                        <a:spcAft>
                          <a:spcPts val="0"/>
                        </a:spcAft>
                      </a:pPr>
                      <a:r>
                        <a:rPr lang="en-US" sz="1200" dirty="0">
                          <a:effectLst/>
                        </a:rPr>
                        <a:t>7 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dirty="0">
                          <a:effectLst/>
                        </a:rPr>
                        <a:t>Community Relations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698198917"/>
                  </a:ext>
                </a:extLst>
              </a:tr>
              <a:tr h="268713">
                <a:tc>
                  <a:txBody>
                    <a:bodyPr/>
                    <a:lstStyle/>
                    <a:p>
                      <a:pPr marL="0" marR="0">
                        <a:lnSpc>
                          <a:spcPct val="107000"/>
                        </a:lnSpc>
                        <a:spcBef>
                          <a:spcPts val="0"/>
                        </a:spcBef>
                        <a:spcAft>
                          <a:spcPts val="0"/>
                        </a:spcAft>
                      </a:pPr>
                      <a:r>
                        <a:rPr lang="en-US" sz="1200" dirty="0">
                          <a:effectLst/>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Understanding and Agreeing to Comply with the Rules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2928405165"/>
                  </a:ext>
                </a:extLst>
              </a:tr>
              <a:tr h="268713">
                <a:tc>
                  <a:txBody>
                    <a:bodyPr/>
                    <a:lstStyle/>
                    <a:p>
                      <a:pPr marL="0" marR="0">
                        <a:lnSpc>
                          <a:spcPct val="107000"/>
                        </a:lnSpc>
                        <a:spcBef>
                          <a:spcPts val="0"/>
                        </a:spcBef>
                        <a:spcAft>
                          <a:spcPts val="0"/>
                        </a:spcAft>
                      </a:pPr>
                      <a:r>
                        <a:rPr lang="en-US" sz="12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Disqualifying Convictions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2686181756"/>
                  </a:ext>
                </a:extLst>
              </a:tr>
              <a:tr h="268713">
                <a:tc>
                  <a:txBody>
                    <a:bodyPr/>
                    <a:lstStyle/>
                    <a:p>
                      <a:pPr marL="0" marR="0">
                        <a:lnSpc>
                          <a:spcPct val="107000"/>
                        </a:lnSpc>
                        <a:spcBef>
                          <a:spcPts val="0"/>
                        </a:spcBef>
                        <a:spcAft>
                          <a:spcPts val="0"/>
                        </a:spcAft>
                      </a:pPr>
                      <a:r>
                        <a:rPr lang="en-US" sz="12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Court Involvement and/or Agency Supervision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757764973"/>
                  </a:ext>
                </a:extLst>
              </a:tr>
              <a:tr h="268713">
                <a:tc>
                  <a:txBody>
                    <a:bodyPr/>
                    <a:lstStyle/>
                    <a:p>
                      <a:pPr marL="0" marR="0">
                        <a:lnSpc>
                          <a:spcPct val="107000"/>
                        </a:lnSpc>
                        <a:spcBef>
                          <a:spcPts val="0"/>
                        </a:spcBef>
                        <a:spcAft>
                          <a:spcPts val="0"/>
                        </a:spcAft>
                      </a:pPr>
                      <a:r>
                        <a:rPr lang="en-US" sz="1200" dirty="0">
                          <a:effectLst/>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Child Care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3966888242"/>
                  </a:ext>
                </a:extLst>
              </a:tr>
              <a:tr h="268713">
                <a:tc>
                  <a:txBody>
                    <a:bodyPr/>
                    <a:lstStyle/>
                    <a:p>
                      <a:pPr marL="0" marR="0">
                        <a:lnSpc>
                          <a:spcPct val="107000"/>
                        </a:lnSpc>
                        <a:spcBef>
                          <a:spcPts val="0"/>
                        </a:spcBef>
                        <a:spcAft>
                          <a:spcPts val="0"/>
                        </a:spcAft>
                      </a:pPr>
                      <a:r>
                        <a:rPr lang="en-US" sz="1200" dirty="0">
                          <a:effectLst/>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dirty="0">
                          <a:effectLst/>
                        </a:rPr>
                        <a:t>Authorization for Use and Disclosure of Health Information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1327224143"/>
                  </a:ext>
                </a:extLst>
              </a:tr>
              <a:tr h="268713">
                <a:tc>
                  <a:txBody>
                    <a:bodyPr/>
                    <a:lstStyle/>
                    <a:p>
                      <a:pPr marL="0" marR="0">
                        <a:lnSpc>
                          <a:spcPct val="107000"/>
                        </a:lnSpc>
                        <a:spcBef>
                          <a:spcPts val="0"/>
                        </a:spcBef>
                        <a:spcAft>
                          <a:spcPts val="0"/>
                        </a:spcAft>
                      </a:pPr>
                      <a:r>
                        <a:rPr lang="en-US" sz="1200" dirty="0">
                          <a:effectLst/>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tc>
                  <a:txBody>
                    <a:bodyPr/>
                    <a:lstStyle/>
                    <a:p>
                      <a:pPr marL="0" marR="0">
                        <a:lnSpc>
                          <a:spcPct val="107000"/>
                        </a:lnSpc>
                        <a:spcBef>
                          <a:spcPts val="0"/>
                        </a:spcBef>
                        <a:spcAft>
                          <a:spcPts val="0"/>
                        </a:spcAft>
                      </a:pPr>
                      <a:r>
                        <a:rPr lang="en-US" sz="1800" kern="1200" dirty="0">
                          <a:effectLst/>
                        </a:rPr>
                        <a:t>Parental Consent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568" marR="66568" marT="0" marB="0"/>
                </a:tc>
                <a:extLst>
                  <a:ext uri="{0D108BD9-81ED-4DB2-BD59-A6C34878D82A}">
                    <a16:rowId xmlns:a16="http://schemas.microsoft.com/office/drawing/2014/main" val="1000710068"/>
                  </a:ext>
                </a:extLst>
              </a:tr>
            </a:tbl>
          </a:graphicData>
        </a:graphic>
      </p:graphicFrame>
    </p:spTree>
    <p:extLst>
      <p:ext uri="{BB962C8B-B14F-4D97-AF65-F5344CB8AC3E}">
        <p14:creationId xmlns:p14="http://schemas.microsoft.com/office/powerpoint/2010/main" val="269090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14</a:t>
            </a:fld>
            <a:endParaRPr lang="en-US" dirty="0"/>
          </a:p>
        </p:txBody>
      </p:sp>
      <p:sp>
        <p:nvSpPr>
          <p:cNvPr id="3" name="Title 2"/>
          <p:cNvSpPr>
            <a:spLocks noGrp="1"/>
          </p:cNvSpPr>
          <p:nvPr>
            <p:ph type="title"/>
          </p:nvPr>
        </p:nvSpPr>
        <p:spPr/>
        <p:txBody>
          <a:bodyPr/>
          <a:lstStyle/>
          <a:p>
            <a:r>
              <a:rPr lang="en-US" dirty="0"/>
              <a:t>Program Flexibilities </a:t>
            </a:r>
          </a:p>
        </p:txBody>
      </p:sp>
      <p:sp>
        <p:nvSpPr>
          <p:cNvPr id="4" name="Content Placeholder 3"/>
          <p:cNvSpPr>
            <a:spLocks noGrp="1"/>
          </p:cNvSpPr>
          <p:nvPr>
            <p:ph idx="1"/>
          </p:nvPr>
        </p:nvSpPr>
        <p:spPr>
          <a:xfrm>
            <a:off x="805866" y="832592"/>
            <a:ext cx="11081334" cy="3697923"/>
          </a:xfrm>
        </p:spPr>
        <p:txBody>
          <a:bodyPr>
            <a:normAutofit/>
          </a:bodyPr>
          <a:lstStyle/>
          <a:p>
            <a:r>
              <a:rPr lang="en-US" dirty="0"/>
              <a:t>Co-enrollment and Leveraged Resources Policy </a:t>
            </a:r>
          </a:p>
          <a:p>
            <a:r>
              <a:rPr lang="en-US" dirty="0"/>
              <a:t>Disability Waiver </a:t>
            </a:r>
          </a:p>
          <a:p>
            <a:r>
              <a:rPr lang="en-US" dirty="0"/>
              <a:t>Recruitment of Veterans </a:t>
            </a:r>
          </a:p>
          <a:p>
            <a:r>
              <a:rPr lang="en-US" dirty="0"/>
              <a:t>50% of Participants Allowable Outside of Zip Code </a:t>
            </a:r>
          </a:p>
          <a:p>
            <a:r>
              <a:rPr lang="en-US" dirty="0"/>
              <a:t>LMI Informed Program Offerings (colleges offer their CTT available programs) </a:t>
            </a:r>
          </a:p>
        </p:txBody>
      </p:sp>
    </p:spTree>
    <p:extLst>
      <p:ext uri="{BB962C8B-B14F-4D97-AF65-F5344CB8AC3E}">
        <p14:creationId xmlns:p14="http://schemas.microsoft.com/office/powerpoint/2010/main" val="2223940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room&#10;&#10;Description automatically generated with medium confidence">
            <a:extLst>
              <a:ext uri="{FF2B5EF4-FFF2-40B4-BE49-F238E27FC236}">
                <a16:creationId xmlns:a16="http://schemas.microsoft.com/office/drawing/2014/main" id="{7B3CEF0C-7665-41C1-B15A-582E93CCC71A}"/>
              </a:ext>
            </a:extLst>
          </p:cNvPr>
          <p:cNvPicPr>
            <a:picLocks noChangeAspect="1"/>
          </p:cNvPicPr>
          <p:nvPr/>
        </p:nvPicPr>
        <p:blipFill rotWithShape="1">
          <a:blip r:embed="rId3">
            <a:extLst>
              <a:ext uri="{28A0092B-C50C-407E-A947-70E740481C1C}">
                <a14:useLocalDpi xmlns:a14="http://schemas.microsoft.com/office/drawing/2010/main" val="0"/>
              </a:ext>
            </a:extLst>
          </a:blip>
          <a:srcRect t="37412" r="-1" b="4196"/>
          <a:stretch/>
        </p:blipFill>
        <p:spPr>
          <a:xfrm>
            <a:off x="1246574" y="-6019"/>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Content Placeholder 5" descr="A group of people walking outside&#10;&#10;Description automatically generated with medium confidence">
            <a:extLst>
              <a:ext uri="{FF2B5EF4-FFF2-40B4-BE49-F238E27FC236}">
                <a16:creationId xmlns:a16="http://schemas.microsoft.com/office/drawing/2014/main" id="{AB3D3CF0-C059-492B-91CC-263EF9A29B31}"/>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1994" r="-1" b="-1"/>
          <a:stretch/>
        </p:blipFill>
        <p:spPr>
          <a:xfrm>
            <a:off x="20" y="2279205"/>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icture containing text, wall, indoor, electronics&#10;&#10;Description automatically generated">
            <a:extLst>
              <a:ext uri="{FF2B5EF4-FFF2-40B4-BE49-F238E27FC236}">
                <a16:creationId xmlns:a16="http://schemas.microsoft.com/office/drawing/2014/main" id="{8689C1B8-A691-41A8-9E2C-48A1A29EA5E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4" b="-4"/>
          <a:stretch/>
        </p:blipFill>
        <p:spPr>
          <a:xfrm>
            <a:off x="5511871" y="761706"/>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0" name="Picture 9" descr="A person playing a video game&#10;&#10;Description automatically generated">
            <a:extLst>
              <a:ext uri="{FF2B5EF4-FFF2-40B4-BE49-F238E27FC236}">
                <a16:creationId xmlns:a16="http://schemas.microsoft.com/office/drawing/2014/main" id="{D6F19C02-5275-49CA-B958-6B8DCF027B65}"/>
              </a:ext>
            </a:extLst>
          </p:cNvPr>
          <p:cNvPicPr>
            <a:picLocks noChangeAspect="1"/>
          </p:cNvPicPr>
          <p:nvPr/>
        </p:nvPicPr>
        <p:blipFill rotWithShape="1">
          <a:blip r:embed="rId6">
            <a:extLst>
              <a:ext uri="{28A0092B-C50C-407E-A947-70E740481C1C}">
                <a14:useLocalDpi xmlns:a14="http://schemas.microsoft.com/office/drawing/2010/main" val="0"/>
              </a:ext>
            </a:extLst>
          </a:blip>
          <a:srcRect r="9549" b="-5"/>
          <a:stretch/>
        </p:blipFill>
        <p:spPr>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
        <p:nvSpPr>
          <p:cNvPr id="11" name="TextBox 10">
            <a:extLst>
              <a:ext uri="{FF2B5EF4-FFF2-40B4-BE49-F238E27FC236}">
                <a16:creationId xmlns:a16="http://schemas.microsoft.com/office/drawing/2014/main" id="{145D5537-B538-48F8-8D7B-DFC20434E442}"/>
              </a:ext>
            </a:extLst>
          </p:cNvPr>
          <p:cNvSpPr txBox="1"/>
          <p:nvPr/>
        </p:nvSpPr>
        <p:spPr>
          <a:xfrm>
            <a:off x="4084536" y="3780826"/>
            <a:ext cx="6208995" cy="523220"/>
          </a:xfrm>
          <a:prstGeom prst="rect">
            <a:avLst/>
          </a:prstGeom>
          <a:noFill/>
        </p:spPr>
        <p:txBody>
          <a:bodyPr wrap="square" rtlCol="0">
            <a:spAutoFit/>
          </a:bodyPr>
          <a:lstStyle/>
          <a:p>
            <a:pPr algn="ctr"/>
            <a:r>
              <a:rPr lang="en-US" sz="2800" b="1" dirty="0"/>
              <a:t>The Job Corps Scholars Grant Program </a:t>
            </a:r>
          </a:p>
        </p:txBody>
      </p:sp>
      <p:pic>
        <p:nvPicPr>
          <p:cNvPr id="18" name="Picture 17">
            <a:extLst>
              <a:ext uri="{FF2B5EF4-FFF2-40B4-BE49-F238E27FC236}">
                <a16:creationId xmlns:a16="http://schemas.microsoft.com/office/drawing/2014/main" id="{39FB772B-FA94-42D8-8058-CF1CAE9100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946" y="5704114"/>
            <a:ext cx="2325734" cy="914254"/>
          </a:xfrm>
          <a:prstGeom prst="rect">
            <a:avLst/>
          </a:prstGeom>
        </p:spPr>
      </p:pic>
      <p:sp>
        <p:nvSpPr>
          <p:cNvPr id="13" name="TextBox 12">
            <a:extLst>
              <a:ext uri="{FF2B5EF4-FFF2-40B4-BE49-F238E27FC236}">
                <a16:creationId xmlns:a16="http://schemas.microsoft.com/office/drawing/2014/main" id="{8F7ACE66-D960-46C4-995D-4E39E0625799}"/>
              </a:ext>
            </a:extLst>
          </p:cNvPr>
          <p:cNvSpPr txBox="1"/>
          <p:nvPr/>
        </p:nvSpPr>
        <p:spPr>
          <a:xfrm>
            <a:off x="4336868" y="4310044"/>
            <a:ext cx="467650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Awarded $1,182, 574 to provide certificate training in high-skill, high-growth jobs</a:t>
            </a:r>
          </a:p>
          <a:p>
            <a:pPr marL="285750" indent="-285750">
              <a:buFont typeface="Arial" panose="020B0604020202020204" pitchFamily="34" charset="0"/>
              <a:buChar char="•"/>
            </a:pPr>
            <a:r>
              <a:rPr lang="en-US" dirty="0"/>
              <a:t>Provide at risk youth and young adults with</a:t>
            </a:r>
          </a:p>
          <a:p>
            <a:pPr marL="742950" lvl="1" indent="-285750">
              <a:buFont typeface="Arial" panose="020B0604020202020204" pitchFamily="34" charset="0"/>
              <a:buChar char="•"/>
            </a:pPr>
            <a:r>
              <a:rPr lang="en-US" dirty="0"/>
              <a:t>Job skills training</a:t>
            </a:r>
          </a:p>
          <a:p>
            <a:pPr marL="742950" lvl="1" indent="-285750">
              <a:buFont typeface="Arial" panose="020B0604020202020204" pitchFamily="34" charset="0"/>
              <a:buChar char="•"/>
            </a:pPr>
            <a:r>
              <a:rPr lang="en-US" dirty="0"/>
              <a:t>Educational opportunities</a:t>
            </a:r>
          </a:p>
          <a:p>
            <a:pPr marL="742950" lvl="1" indent="-285750">
              <a:buFont typeface="Arial" panose="020B0604020202020204" pitchFamily="34" charset="0"/>
              <a:buChar char="•"/>
            </a:pPr>
            <a:r>
              <a:rPr lang="en-US" dirty="0"/>
              <a:t>Individualized employment counseling</a:t>
            </a:r>
          </a:p>
          <a:p>
            <a:pPr marL="285750" indent="-285750">
              <a:buFont typeface="Arial" panose="020B0604020202020204" pitchFamily="34" charset="0"/>
              <a:buChar char="•"/>
            </a:pPr>
            <a:r>
              <a:rPr lang="en-US" dirty="0"/>
              <a:t>Ages: 16 – 24</a:t>
            </a:r>
          </a:p>
          <a:p>
            <a:pPr marL="285750" indent="-285750">
              <a:buFont typeface="Arial" panose="020B0604020202020204" pitchFamily="34" charset="0"/>
              <a:buChar char="•"/>
            </a:pPr>
            <a:r>
              <a:rPr lang="en-US" dirty="0"/>
              <a:t>13 Eligibility requirements</a:t>
            </a:r>
          </a:p>
        </p:txBody>
      </p:sp>
    </p:spTree>
    <p:extLst>
      <p:ext uri="{BB962C8B-B14F-4D97-AF65-F5344CB8AC3E}">
        <p14:creationId xmlns:p14="http://schemas.microsoft.com/office/powerpoint/2010/main" val="173903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E926-9672-4A5E-BC4B-14292A872BD3}"/>
              </a:ext>
            </a:extLst>
          </p:cNvPr>
          <p:cNvSpPr>
            <a:spLocks noGrp="1"/>
          </p:cNvSpPr>
          <p:nvPr>
            <p:ph type="title"/>
          </p:nvPr>
        </p:nvSpPr>
        <p:spPr>
          <a:xfrm>
            <a:off x="4037239" y="4863804"/>
            <a:ext cx="4493624" cy="633944"/>
          </a:xfrm>
        </p:spPr>
        <p:txBody>
          <a:bodyPr anchor="t">
            <a:noAutofit/>
          </a:bodyPr>
          <a:lstStyle/>
          <a:p>
            <a:pPr algn="ctr"/>
            <a:r>
              <a:rPr lang="en-US" b="1" dirty="0">
                <a:solidFill>
                  <a:srgbClr val="C00000"/>
                </a:solidFill>
              </a:rPr>
              <a:t>Our Partnerships</a:t>
            </a:r>
          </a:p>
        </p:txBody>
      </p:sp>
      <p:pic>
        <p:nvPicPr>
          <p:cNvPr id="5" name="Picture 4">
            <a:extLst>
              <a:ext uri="{FF2B5EF4-FFF2-40B4-BE49-F238E27FC236}">
                <a16:creationId xmlns:a16="http://schemas.microsoft.com/office/drawing/2014/main" id="{458A551D-4613-4BB9-A080-4571A3441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97" y="0"/>
            <a:ext cx="3078741" cy="1210264"/>
          </a:xfrm>
          <a:prstGeom prst="rect">
            <a:avLst/>
          </a:prstGeom>
        </p:spPr>
      </p:pic>
      <p:pic>
        <p:nvPicPr>
          <p:cNvPr id="8" name="Picture 7">
            <a:extLst>
              <a:ext uri="{FF2B5EF4-FFF2-40B4-BE49-F238E27FC236}">
                <a16:creationId xmlns:a16="http://schemas.microsoft.com/office/drawing/2014/main" id="{5EEB41F2-CEE6-4B3E-ABCF-2ABF3B29D8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79085" y="112080"/>
            <a:ext cx="2624177" cy="1508968"/>
          </a:xfrm>
          <a:prstGeom prst="rect">
            <a:avLst/>
          </a:prstGeom>
        </p:spPr>
      </p:pic>
      <p:sp>
        <p:nvSpPr>
          <p:cNvPr id="4" name="TextBox 3">
            <a:extLst>
              <a:ext uri="{FF2B5EF4-FFF2-40B4-BE49-F238E27FC236}">
                <a16:creationId xmlns:a16="http://schemas.microsoft.com/office/drawing/2014/main" id="{23A9F5B5-B386-4FAA-AC37-53408046E2C9}"/>
              </a:ext>
            </a:extLst>
          </p:cNvPr>
          <p:cNvSpPr txBox="1"/>
          <p:nvPr/>
        </p:nvSpPr>
        <p:spPr>
          <a:xfrm>
            <a:off x="4037240" y="321590"/>
            <a:ext cx="4728693" cy="461665"/>
          </a:xfrm>
          <a:prstGeom prst="rect">
            <a:avLst/>
          </a:prstGeom>
          <a:noFill/>
        </p:spPr>
        <p:txBody>
          <a:bodyPr wrap="square" rtlCol="0">
            <a:spAutoFit/>
          </a:bodyPr>
          <a:lstStyle/>
          <a:p>
            <a:r>
              <a:rPr lang="en-US" sz="2000" b="1" dirty="0"/>
              <a:t>The </a:t>
            </a:r>
            <a:r>
              <a:rPr lang="en-US" sz="2400" b="1" dirty="0"/>
              <a:t>Job</a:t>
            </a:r>
            <a:r>
              <a:rPr lang="en-US" sz="2000" b="1" dirty="0"/>
              <a:t> Corps Scholar’s Grant Program </a:t>
            </a:r>
          </a:p>
        </p:txBody>
      </p:sp>
      <p:pic>
        <p:nvPicPr>
          <p:cNvPr id="11" name="Picture 10">
            <a:extLst>
              <a:ext uri="{FF2B5EF4-FFF2-40B4-BE49-F238E27FC236}">
                <a16:creationId xmlns:a16="http://schemas.microsoft.com/office/drawing/2014/main" id="{435745E9-5DF8-4104-9201-B68A8F5863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37240" y="948622"/>
            <a:ext cx="4493624" cy="3370217"/>
          </a:xfrm>
          <a:prstGeom prst="rect">
            <a:avLst/>
          </a:prstGeom>
        </p:spPr>
      </p:pic>
      <p:pic>
        <p:nvPicPr>
          <p:cNvPr id="6" name="Picture 5">
            <a:extLst>
              <a:ext uri="{FF2B5EF4-FFF2-40B4-BE49-F238E27FC236}">
                <a16:creationId xmlns:a16="http://schemas.microsoft.com/office/drawing/2014/main" id="{BFDB9628-0597-45B0-93D2-3573D169F0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4798" y="3524245"/>
            <a:ext cx="2338966" cy="1973503"/>
          </a:xfrm>
          <a:prstGeom prst="rect">
            <a:avLst/>
          </a:prstGeom>
        </p:spPr>
      </p:pic>
      <p:pic>
        <p:nvPicPr>
          <p:cNvPr id="12" name="Graphic 11">
            <a:extLst>
              <a:ext uri="{FF2B5EF4-FFF2-40B4-BE49-F238E27FC236}">
                <a16:creationId xmlns:a16="http://schemas.microsoft.com/office/drawing/2014/main" id="{E9C9B482-891C-45EC-A6CE-9364CCAB56E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500845" y="5789315"/>
            <a:ext cx="2257425" cy="638175"/>
          </a:xfrm>
          <a:prstGeom prst="rect">
            <a:avLst/>
          </a:prstGeom>
        </p:spPr>
      </p:pic>
      <p:pic>
        <p:nvPicPr>
          <p:cNvPr id="1026" name="Picture 2" descr="https://ci5.googleusercontent.com/proxy/07EuI7Ergs_w3o24Gljx8FizihNjC1m1ih6e4DGz-hByalRyuXXGI7KA2T10gvexxSpYjqWqpLW3i-VOW2fDVEgenGrvRvtWHvjCSdABJDs=s0-d-e1-ft#https://texasfirst.bank/_/kcms-doc/447/50314/TFBsignature.jpg">
            <a:extLst>
              <a:ext uri="{FF2B5EF4-FFF2-40B4-BE49-F238E27FC236}">
                <a16:creationId xmlns:a16="http://schemas.microsoft.com/office/drawing/2014/main" id="{9B72115F-0DB8-413F-AC45-58D038E3C1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8773" y="5874679"/>
            <a:ext cx="2506290" cy="6339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1E8BC0C-0ADB-40D4-99D6-18B3A54819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5878" y="5789315"/>
            <a:ext cx="2356104" cy="804672"/>
          </a:xfrm>
          <a:prstGeom prst="rect">
            <a:avLst/>
          </a:prstGeom>
        </p:spPr>
      </p:pic>
      <p:sp>
        <p:nvSpPr>
          <p:cNvPr id="19" name="Content Placeholder 4">
            <a:extLst>
              <a:ext uri="{FF2B5EF4-FFF2-40B4-BE49-F238E27FC236}">
                <a16:creationId xmlns:a16="http://schemas.microsoft.com/office/drawing/2014/main" id="{9F6C7E3B-2539-4CE4-81D8-BBCABB71B2EB}"/>
              </a:ext>
            </a:extLst>
          </p:cNvPr>
          <p:cNvSpPr>
            <a:spLocks noGrp="1"/>
          </p:cNvSpPr>
          <p:nvPr>
            <p:ph sz="half" idx="1"/>
          </p:nvPr>
        </p:nvSpPr>
        <p:spPr>
          <a:xfrm>
            <a:off x="113196" y="1383390"/>
            <a:ext cx="3676440" cy="4808261"/>
          </a:xfrm>
        </p:spPr>
        <p:txBody>
          <a:bodyPr>
            <a:normAutofit fontScale="92500" lnSpcReduction="20000"/>
          </a:bodyPr>
          <a:lstStyle/>
          <a:p>
            <a:r>
              <a:rPr lang="en-US" sz="1600" dirty="0"/>
              <a:t>Strengthen our current Partnerships </a:t>
            </a:r>
          </a:p>
          <a:p>
            <a:r>
              <a:rPr lang="en-US" sz="1600" dirty="0"/>
              <a:t>Network with local organizations, agencies, and educational facilities</a:t>
            </a:r>
          </a:p>
          <a:p>
            <a:pPr lvl="1"/>
            <a:r>
              <a:rPr lang="en-US" sz="1600" dirty="0"/>
              <a:t>WorkSource Solutions</a:t>
            </a:r>
          </a:p>
          <a:p>
            <a:pPr lvl="1"/>
            <a:r>
              <a:rPr lang="en-US" sz="1600" dirty="0"/>
              <a:t>25 United Way Agencies </a:t>
            </a:r>
          </a:p>
          <a:p>
            <a:pPr lvl="1"/>
            <a:r>
              <a:rPr lang="en-US" sz="1600" dirty="0"/>
              <a:t>16 School Districts</a:t>
            </a:r>
          </a:p>
          <a:p>
            <a:pPr lvl="1"/>
            <a:r>
              <a:rPr lang="en-US" sz="1600" dirty="0"/>
              <a:t>Civic Clubs</a:t>
            </a:r>
          </a:p>
          <a:p>
            <a:pPr lvl="1"/>
            <a:r>
              <a:rPr lang="en-US" sz="1600" dirty="0"/>
              <a:t>Faith Based Organizations</a:t>
            </a:r>
          </a:p>
          <a:p>
            <a:r>
              <a:rPr lang="en-US" sz="1600" dirty="0"/>
              <a:t>Implement a Mentoring program</a:t>
            </a:r>
          </a:p>
          <a:p>
            <a:r>
              <a:rPr lang="en-US" sz="1600" dirty="0"/>
              <a:t>Develop Apprenticeships with local Businesses</a:t>
            </a:r>
          </a:p>
          <a:p>
            <a:r>
              <a:rPr lang="en-US" sz="1600" dirty="0"/>
              <a:t>Expanding  the CTE Advisory Boards to include all levels of the workforce</a:t>
            </a:r>
          </a:p>
          <a:p>
            <a:pPr marL="285750" indent="-285750"/>
            <a:r>
              <a:rPr lang="en-US" sz="1600" dirty="0"/>
              <a:t>Local Industries</a:t>
            </a:r>
          </a:p>
          <a:p>
            <a:pPr marL="742950" lvl="1" indent="-285750"/>
            <a:r>
              <a:rPr lang="en-US" sz="1600" dirty="0"/>
              <a:t>Petroleum Companies</a:t>
            </a:r>
          </a:p>
          <a:p>
            <a:pPr marL="742950" lvl="1" indent="-285750"/>
            <a:r>
              <a:rPr lang="en-US" sz="1600" dirty="0"/>
              <a:t>Contractor Companies</a:t>
            </a:r>
          </a:p>
        </p:txBody>
      </p:sp>
      <p:sp>
        <p:nvSpPr>
          <p:cNvPr id="17" name="AutoShape 4" descr="Agency Logo">
            <a:extLst>
              <a:ext uri="{FF2B5EF4-FFF2-40B4-BE49-F238E27FC236}">
                <a16:creationId xmlns:a16="http://schemas.microsoft.com/office/drawing/2014/main" id="{47DF11EC-091F-4A9A-95BE-B7F97E7DAD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Agency Logo">
            <a:extLst>
              <a:ext uri="{FF2B5EF4-FFF2-40B4-BE49-F238E27FC236}">
                <a16:creationId xmlns:a16="http://schemas.microsoft.com/office/drawing/2014/main" id="{7D761DD7-D379-48A2-84D5-445CFF548C8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892459" y="1940824"/>
            <a:ext cx="1263645" cy="12636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1AD1E8-AF37-4A3F-9614-38A695F0408A}"/>
              </a:ext>
            </a:extLst>
          </p:cNvPr>
          <p:cNvSpPr txBox="1"/>
          <p:nvPr/>
        </p:nvSpPr>
        <p:spPr>
          <a:xfrm>
            <a:off x="4355103" y="4375773"/>
            <a:ext cx="3857897" cy="369332"/>
          </a:xfrm>
          <a:prstGeom prst="rect">
            <a:avLst/>
          </a:prstGeom>
          <a:noFill/>
        </p:spPr>
        <p:txBody>
          <a:bodyPr wrap="square" rtlCol="0">
            <a:spAutoFit/>
          </a:bodyPr>
          <a:lstStyle/>
          <a:p>
            <a:pPr algn="ctr"/>
            <a:r>
              <a:rPr lang="en-US" dirty="0"/>
              <a:t>Alexander Place, Baytown, TX</a:t>
            </a:r>
          </a:p>
        </p:txBody>
      </p:sp>
    </p:spTree>
    <p:extLst>
      <p:ext uri="{BB962C8B-B14F-4D97-AF65-F5344CB8AC3E}">
        <p14:creationId xmlns:p14="http://schemas.microsoft.com/office/powerpoint/2010/main" val="515554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6589-F4B0-40C2-A9A3-3CA3A97BDC17}"/>
              </a:ext>
            </a:extLst>
          </p:cNvPr>
          <p:cNvSpPr>
            <a:spLocks noGrp="1"/>
          </p:cNvSpPr>
          <p:nvPr>
            <p:ph type="title"/>
          </p:nvPr>
        </p:nvSpPr>
        <p:spPr>
          <a:xfrm>
            <a:off x="3680460" y="263481"/>
            <a:ext cx="4918166" cy="915035"/>
          </a:xfrm>
        </p:spPr>
        <p:txBody>
          <a:bodyPr/>
          <a:lstStyle/>
          <a:p>
            <a:pPr algn="ctr"/>
            <a:r>
              <a:rPr lang="en-US" dirty="0">
                <a:solidFill>
                  <a:srgbClr val="0070C0"/>
                </a:solidFill>
              </a:rPr>
              <a:t>Sharing Resources</a:t>
            </a:r>
          </a:p>
        </p:txBody>
      </p:sp>
      <p:sp>
        <p:nvSpPr>
          <p:cNvPr id="7" name="TextBox 6">
            <a:extLst>
              <a:ext uri="{FF2B5EF4-FFF2-40B4-BE49-F238E27FC236}">
                <a16:creationId xmlns:a16="http://schemas.microsoft.com/office/drawing/2014/main" id="{ABB59FD0-0FC8-4B2A-ACD3-0E5D0F1DD010}"/>
              </a:ext>
            </a:extLst>
          </p:cNvPr>
          <p:cNvSpPr txBox="1"/>
          <p:nvPr/>
        </p:nvSpPr>
        <p:spPr>
          <a:xfrm>
            <a:off x="220432" y="1808571"/>
            <a:ext cx="4223659" cy="4278094"/>
          </a:xfrm>
          <a:prstGeom prst="rect">
            <a:avLst/>
          </a:prstGeom>
          <a:noFill/>
        </p:spPr>
        <p:txBody>
          <a:bodyPr wrap="square" rtlCol="0">
            <a:spAutoFit/>
          </a:bodyPr>
          <a:lstStyle/>
          <a:p>
            <a:pPr algn="ctr"/>
            <a:r>
              <a:rPr lang="en-US" sz="2000" b="1" dirty="0"/>
              <a:t>Lee College</a:t>
            </a:r>
          </a:p>
          <a:p>
            <a:pPr marL="285750" indent="-285750">
              <a:buFont typeface="Arial" panose="020B0604020202020204" pitchFamily="34" charset="0"/>
              <a:buChar char="•"/>
            </a:pPr>
            <a:r>
              <a:rPr lang="en-US" dirty="0"/>
              <a:t>29 Educational Programs</a:t>
            </a:r>
          </a:p>
          <a:p>
            <a:pPr marL="285750" indent="-285750">
              <a:buFont typeface="Arial" panose="020B0604020202020204" pitchFamily="34" charset="0"/>
              <a:buChar char="•"/>
            </a:pPr>
            <a:r>
              <a:rPr lang="en-US" dirty="0"/>
              <a:t>Tuition, Fees, Books, Training equipment,</a:t>
            </a:r>
          </a:p>
          <a:p>
            <a:pPr marL="285750" indent="-285750">
              <a:buFont typeface="Arial" panose="020B0604020202020204" pitchFamily="34" charset="0"/>
              <a:buChar char="•"/>
            </a:pPr>
            <a:r>
              <a:rPr lang="en-US" dirty="0"/>
              <a:t>Transportation (Gas Card, Bus tickets, etc. </a:t>
            </a:r>
          </a:p>
          <a:p>
            <a:pPr marL="285750" indent="-285750">
              <a:buFont typeface="Arial" panose="020B0604020202020204" pitchFamily="34" charset="0"/>
              <a:buChar char="•"/>
            </a:pPr>
            <a:r>
              <a:rPr lang="en-US" dirty="0"/>
              <a:t>Technology Equipment, WIFI access</a:t>
            </a:r>
          </a:p>
          <a:p>
            <a:pPr marL="285750" indent="-285750">
              <a:buFont typeface="Arial" panose="020B0604020202020204" pitchFamily="34" charset="0"/>
              <a:buChar char="•"/>
            </a:pPr>
            <a:r>
              <a:rPr lang="en-US" dirty="0"/>
              <a:t>Childcare</a:t>
            </a:r>
          </a:p>
          <a:p>
            <a:pPr marL="285750" indent="-285750">
              <a:buFont typeface="Arial" panose="020B0604020202020204" pitchFamily="34" charset="0"/>
              <a:buChar char="•"/>
            </a:pPr>
            <a:r>
              <a:rPr lang="en-US" dirty="0"/>
              <a:t>Cohort Meeting</a:t>
            </a:r>
          </a:p>
          <a:p>
            <a:pPr marL="742950" lvl="1" indent="-285750">
              <a:buFont typeface="Arial" panose="020B0604020202020204" pitchFamily="34" charset="0"/>
              <a:buChar char="•"/>
            </a:pPr>
            <a:r>
              <a:rPr lang="en-US" dirty="0"/>
              <a:t>A few topic </a:t>
            </a:r>
          </a:p>
          <a:p>
            <a:pPr marL="285750" indent="-285750">
              <a:buFont typeface="Arial" panose="020B0604020202020204" pitchFamily="34" charset="0"/>
              <a:buChar char="•"/>
            </a:pPr>
            <a:r>
              <a:rPr lang="en-US" dirty="0"/>
              <a:t>Instructors that are embedded in local  industry </a:t>
            </a:r>
          </a:p>
          <a:p>
            <a:pPr marL="742950" lvl="1" indent="-285750">
              <a:buFont typeface="Arial" panose="020B0604020202020204" pitchFamily="34" charset="0"/>
              <a:buChar char="•"/>
            </a:pPr>
            <a:r>
              <a:rPr lang="en-US" dirty="0"/>
              <a:t>Up to date on latest technology</a:t>
            </a:r>
          </a:p>
          <a:p>
            <a:pPr marL="742950" lvl="1" indent="-285750">
              <a:buFont typeface="Arial" panose="020B0604020202020204" pitchFamily="34" charset="0"/>
              <a:buChar char="•"/>
            </a:pPr>
            <a:r>
              <a:rPr lang="en-US" dirty="0"/>
              <a:t>Refer students to job opportunities</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23D1253F-979A-4113-883D-5F9081F413C8}"/>
              </a:ext>
            </a:extLst>
          </p:cNvPr>
          <p:cNvSpPr txBox="1"/>
          <p:nvPr/>
        </p:nvSpPr>
        <p:spPr>
          <a:xfrm>
            <a:off x="8712319" y="1808571"/>
            <a:ext cx="3100253" cy="4278094"/>
          </a:xfrm>
          <a:prstGeom prst="rect">
            <a:avLst/>
          </a:prstGeom>
          <a:noFill/>
        </p:spPr>
        <p:txBody>
          <a:bodyPr wrap="square" rtlCol="0">
            <a:spAutoFit/>
          </a:bodyPr>
          <a:lstStyle/>
          <a:p>
            <a:r>
              <a:rPr lang="en-US" sz="2000" b="1" dirty="0"/>
              <a:t>Baytown Housing Authority</a:t>
            </a:r>
          </a:p>
          <a:p>
            <a:pPr marL="285750" indent="-285750">
              <a:buFont typeface="Arial" panose="020B0604020202020204" pitchFamily="34" charset="0"/>
              <a:buChar char="•"/>
            </a:pPr>
            <a:r>
              <a:rPr lang="en-US" dirty="0"/>
              <a:t>Community Center for Outreach services</a:t>
            </a:r>
          </a:p>
          <a:p>
            <a:pPr marL="742950" lvl="1" indent="-285750">
              <a:buFont typeface="Arial" panose="020B0604020202020204" pitchFamily="34" charset="0"/>
              <a:buChar char="•"/>
            </a:pPr>
            <a:r>
              <a:rPr lang="en-US" dirty="0"/>
              <a:t>Available Computers &amp; Tables</a:t>
            </a:r>
          </a:p>
          <a:p>
            <a:pPr marL="285750" indent="-285750">
              <a:buFont typeface="Arial" panose="020B0604020202020204" pitchFamily="34" charset="0"/>
              <a:buChar char="•"/>
            </a:pPr>
            <a:r>
              <a:rPr lang="en-US" dirty="0"/>
              <a:t>Marketing the  JCSP Program to residents and community</a:t>
            </a:r>
          </a:p>
          <a:p>
            <a:pPr marL="742950" lvl="1" indent="-285750">
              <a:buFont typeface="Arial" panose="020B0604020202020204" pitchFamily="34" charset="0"/>
              <a:buChar char="•"/>
            </a:pPr>
            <a:r>
              <a:rPr lang="en-US" dirty="0"/>
              <a:t>Offer information flyers and PHA locations and HCV through email and BHA’s Website</a:t>
            </a:r>
          </a:p>
          <a:p>
            <a:pPr marL="285750" indent="-285750">
              <a:buFont typeface="Arial" panose="020B0604020202020204" pitchFamily="34" charset="0"/>
              <a:buChar char="•"/>
            </a:pPr>
            <a:r>
              <a:rPr lang="en-US" dirty="0"/>
              <a:t>BHA Staff Support </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E060347B-8B84-4C58-92A1-BB0FF723905A}"/>
              </a:ext>
            </a:extLst>
          </p:cNvPr>
          <p:cNvSpPr txBox="1"/>
          <p:nvPr/>
        </p:nvSpPr>
        <p:spPr>
          <a:xfrm>
            <a:off x="4859382" y="1089898"/>
            <a:ext cx="2908663" cy="2339102"/>
          </a:xfrm>
          <a:prstGeom prst="rect">
            <a:avLst/>
          </a:prstGeom>
          <a:noFill/>
        </p:spPr>
        <p:txBody>
          <a:bodyPr wrap="square" rtlCol="0">
            <a:spAutoFit/>
          </a:bodyPr>
          <a:lstStyle/>
          <a:p>
            <a:pPr algn="ctr"/>
            <a:r>
              <a:rPr lang="en-US" sz="2000" b="1" dirty="0"/>
              <a:t>Joint Commitment</a:t>
            </a:r>
          </a:p>
          <a:p>
            <a:pPr marL="285750" indent="-285750">
              <a:buFont typeface="Arial" panose="020B0604020202020204" pitchFamily="34" charset="0"/>
              <a:buChar char="•"/>
            </a:pPr>
            <a:r>
              <a:rPr lang="en-US" dirty="0"/>
              <a:t>Recruitment</a:t>
            </a:r>
          </a:p>
          <a:p>
            <a:pPr marL="285750" indent="-285750">
              <a:buFont typeface="Arial" panose="020B0604020202020204" pitchFamily="34" charset="0"/>
              <a:buChar char="•"/>
            </a:pPr>
            <a:r>
              <a:rPr lang="en-US" dirty="0"/>
              <a:t>Highlight successful student to  BHA residents and community partners</a:t>
            </a:r>
          </a:p>
          <a:p>
            <a:pPr marL="285750" indent="-285750">
              <a:buFont typeface="Arial" panose="020B0604020202020204" pitchFamily="34" charset="0"/>
              <a:buChar char="•"/>
            </a:pPr>
            <a:r>
              <a:rPr lang="en-US" dirty="0"/>
              <a:t> Identification of Barriers</a:t>
            </a:r>
          </a:p>
          <a:p>
            <a:pPr marL="285750" indent="-285750">
              <a:buFont typeface="Arial" panose="020B0604020202020204" pitchFamily="34" charset="0"/>
              <a:buChar char="•"/>
            </a:pPr>
            <a:r>
              <a:rPr lang="en-US" dirty="0"/>
              <a:t>Collaboratively seek solutions </a:t>
            </a:r>
          </a:p>
        </p:txBody>
      </p:sp>
      <p:pic>
        <p:nvPicPr>
          <p:cNvPr id="6" name="Picture 5">
            <a:extLst>
              <a:ext uri="{FF2B5EF4-FFF2-40B4-BE49-F238E27FC236}">
                <a16:creationId xmlns:a16="http://schemas.microsoft.com/office/drawing/2014/main" id="{3FE279FB-4A29-4BD9-9123-BA761B93393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97121" y="3614825"/>
            <a:ext cx="3724068" cy="2793051"/>
          </a:xfrm>
          <a:prstGeom prst="rect">
            <a:avLst/>
          </a:prstGeom>
        </p:spPr>
      </p:pic>
      <p:pic>
        <p:nvPicPr>
          <p:cNvPr id="10" name="Picture 9">
            <a:extLst>
              <a:ext uri="{FF2B5EF4-FFF2-40B4-BE49-F238E27FC236}">
                <a16:creationId xmlns:a16="http://schemas.microsoft.com/office/drawing/2014/main" id="{DA5CA22B-F805-4170-9D76-128021E7E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403" y="0"/>
            <a:ext cx="2487431" cy="977818"/>
          </a:xfrm>
          <a:prstGeom prst="rect">
            <a:avLst/>
          </a:prstGeom>
        </p:spPr>
      </p:pic>
      <p:pic>
        <p:nvPicPr>
          <p:cNvPr id="11" name="Picture 10">
            <a:extLst>
              <a:ext uri="{FF2B5EF4-FFF2-40B4-BE49-F238E27FC236}">
                <a16:creationId xmlns:a16="http://schemas.microsoft.com/office/drawing/2014/main" id="{77FCA4B0-9E56-4154-83F0-CFC2BCD794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74926" y="25260"/>
            <a:ext cx="2428336" cy="1396355"/>
          </a:xfrm>
          <a:prstGeom prst="rect">
            <a:avLst/>
          </a:prstGeom>
        </p:spPr>
      </p:pic>
    </p:spTree>
    <p:extLst>
      <p:ext uri="{BB962C8B-B14F-4D97-AF65-F5344CB8AC3E}">
        <p14:creationId xmlns:p14="http://schemas.microsoft.com/office/powerpoint/2010/main" val="2463251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B6C7-9CA5-49E1-9A1C-1A45FECB5F28}"/>
              </a:ext>
            </a:extLst>
          </p:cNvPr>
          <p:cNvSpPr>
            <a:spLocks noGrp="1"/>
          </p:cNvSpPr>
          <p:nvPr>
            <p:ph type="title"/>
          </p:nvPr>
        </p:nvSpPr>
        <p:spPr>
          <a:xfrm>
            <a:off x="971551" y="158406"/>
            <a:ext cx="7303198" cy="733200"/>
          </a:xfrm>
        </p:spPr>
        <p:txBody>
          <a:bodyPr anchor="t">
            <a:noAutofit/>
          </a:bodyPr>
          <a:lstStyle/>
          <a:p>
            <a:r>
              <a:rPr lang="en-US" sz="5400" dirty="0">
                <a:solidFill>
                  <a:srgbClr val="C00000"/>
                </a:solidFill>
              </a:rPr>
              <a:t>Success Stories</a:t>
            </a:r>
          </a:p>
        </p:txBody>
      </p:sp>
      <p:pic>
        <p:nvPicPr>
          <p:cNvPr id="4" name="Content Placeholder 3">
            <a:extLst>
              <a:ext uri="{FF2B5EF4-FFF2-40B4-BE49-F238E27FC236}">
                <a16:creationId xmlns:a16="http://schemas.microsoft.com/office/drawing/2014/main" id="{A6DE9725-A87C-4E34-B5E6-6C6667914C69}"/>
              </a:ext>
            </a:extLst>
          </p:cNvPr>
          <p:cNvPicPr>
            <a:picLocks noChangeAspect="1"/>
          </p:cNvPicPr>
          <p:nvPr/>
        </p:nvPicPr>
        <p:blipFill rotWithShape="1">
          <a:blip r:embed="rId3">
            <a:extLst>
              <a:ext uri="{28A0092B-C50C-407E-A947-70E740481C1C}">
                <a14:useLocalDpi xmlns:a14="http://schemas.microsoft.com/office/drawing/2010/main" val="0"/>
              </a:ext>
            </a:extLst>
          </a:blip>
          <a:srcRect l="22403" r="2507" b="1"/>
          <a:stretch/>
        </p:blipFill>
        <p:spPr>
          <a:xfrm>
            <a:off x="5089194" y="3946326"/>
            <a:ext cx="2553543" cy="2550446"/>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3" name="TextBox 2">
            <a:extLst>
              <a:ext uri="{FF2B5EF4-FFF2-40B4-BE49-F238E27FC236}">
                <a16:creationId xmlns:a16="http://schemas.microsoft.com/office/drawing/2014/main" id="{B1242789-5E78-45BD-B91B-8D461CB664B3}"/>
              </a:ext>
            </a:extLst>
          </p:cNvPr>
          <p:cNvSpPr txBox="1"/>
          <p:nvPr/>
        </p:nvSpPr>
        <p:spPr>
          <a:xfrm>
            <a:off x="1389003" y="4482885"/>
            <a:ext cx="350955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Aaron – Age 19</a:t>
            </a:r>
          </a:p>
          <a:p>
            <a:pPr marL="285750" indent="-285750">
              <a:buFont typeface="Arial" panose="020B0604020202020204" pitchFamily="34" charset="0"/>
              <a:buChar char="•"/>
            </a:pPr>
            <a:r>
              <a:rPr lang="en-US" dirty="0"/>
              <a:t>Welding Student </a:t>
            </a:r>
          </a:p>
          <a:p>
            <a:pPr marL="285750" indent="-285750">
              <a:buFont typeface="Arial" panose="020B0604020202020204" pitchFamily="34" charset="0"/>
              <a:buChar char="•"/>
            </a:pPr>
            <a:r>
              <a:rPr lang="en-US" dirty="0"/>
              <a:t>Welding at a G6 Level</a:t>
            </a:r>
          </a:p>
          <a:p>
            <a:pPr marL="285750" indent="-285750">
              <a:buFont typeface="Arial" panose="020B0604020202020204" pitchFamily="34" charset="0"/>
              <a:buChar char="•"/>
            </a:pPr>
            <a:r>
              <a:rPr lang="en-US" dirty="0"/>
              <a:t>Continuing his Lee College Welding Certification</a:t>
            </a:r>
          </a:p>
        </p:txBody>
      </p:sp>
      <p:sp>
        <p:nvSpPr>
          <p:cNvPr id="5" name="TextBox 4">
            <a:extLst>
              <a:ext uri="{FF2B5EF4-FFF2-40B4-BE49-F238E27FC236}">
                <a16:creationId xmlns:a16="http://schemas.microsoft.com/office/drawing/2014/main" id="{2D55E164-5D13-41B9-8CDC-89235F083A54}"/>
              </a:ext>
            </a:extLst>
          </p:cNvPr>
          <p:cNvSpPr txBox="1"/>
          <p:nvPr/>
        </p:nvSpPr>
        <p:spPr>
          <a:xfrm>
            <a:off x="4893236" y="1069529"/>
            <a:ext cx="350781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Brian – Age 20</a:t>
            </a:r>
          </a:p>
          <a:p>
            <a:pPr marL="285750" indent="-285750">
              <a:buFont typeface="Arial" panose="020B0604020202020204" pitchFamily="34" charset="0"/>
              <a:buChar char="•"/>
            </a:pPr>
            <a:r>
              <a:rPr lang="en-US" dirty="0"/>
              <a:t>Welding Student </a:t>
            </a:r>
          </a:p>
          <a:p>
            <a:pPr marL="285750" indent="-285750">
              <a:buFont typeface="Arial" panose="020B0604020202020204" pitchFamily="34" charset="0"/>
              <a:buChar char="•"/>
            </a:pPr>
            <a:r>
              <a:rPr lang="en-US" dirty="0"/>
              <a:t>Secured a Welding Helper position at $14.00 hour at KNCS Industrial </a:t>
            </a:r>
          </a:p>
          <a:p>
            <a:pPr marL="285750" indent="-285750">
              <a:buFont typeface="Arial" panose="020B0604020202020204" pitchFamily="34" charset="0"/>
              <a:buChar char="•"/>
            </a:pPr>
            <a:r>
              <a:rPr lang="en-US" dirty="0"/>
              <a:t>Work Schedule </a:t>
            </a:r>
          </a:p>
          <a:p>
            <a:r>
              <a:rPr lang="en-US" dirty="0"/>
              <a:t>      7:00 am – 4:00 pm </a:t>
            </a:r>
          </a:p>
          <a:p>
            <a:pPr marL="285750" indent="-285750">
              <a:buFont typeface="Arial" panose="020B0604020202020204" pitchFamily="34" charset="0"/>
              <a:buChar char="•"/>
            </a:pPr>
            <a:r>
              <a:rPr lang="en-US" dirty="0"/>
              <a:t>Classes Monday – Thursday,                        6:00 pm – 9:55 pm</a:t>
            </a:r>
          </a:p>
          <a:p>
            <a:endParaRPr lang="en-US" dirty="0"/>
          </a:p>
        </p:txBody>
      </p:sp>
      <p:pic>
        <p:nvPicPr>
          <p:cNvPr id="10" name="Picture 9">
            <a:extLst>
              <a:ext uri="{FF2B5EF4-FFF2-40B4-BE49-F238E27FC236}">
                <a16:creationId xmlns:a16="http://schemas.microsoft.com/office/drawing/2014/main" id="{F03F6DFF-DEF6-41E9-82E0-FB86DD3550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968743" y="1938808"/>
            <a:ext cx="4273354" cy="3205015"/>
          </a:xfrm>
          <a:prstGeom prst="rect">
            <a:avLst/>
          </a:prstGeom>
        </p:spPr>
      </p:pic>
      <p:pic>
        <p:nvPicPr>
          <p:cNvPr id="12" name="Picture 11">
            <a:extLst>
              <a:ext uri="{FF2B5EF4-FFF2-40B4-BE49-F238E27FC236}">
                <a16:creationId xmlns:a16="http://schemas.microsoft.com/office/drawing/2014/main" id="{34FAD1DC-2461-4466-9EB2-A1A4810E95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840234" y="1376192"/>
            <a:ext cx="3255834" cy="2441875"/>
          </a:xfrm>
          <a:prstGeom prst="rect">
            <a:avLst/>
          </a:prstGeom>
        </p:spPr>
      </p:pic>
    </p:spTree>
    <p:extLst>
      <p:ext uri="{BB962C8B-B14F-4D97-AF65-F5344CB8AC3E}">
        <p14:creationId xmlns:p14="http://schemas.microsoft.com/office/powerpoint/2010/main" val="665108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857755" y="80772"/>
              <a:ext cx="5428487" cy="1481327"/>
            </a:xfrm>
            <a:prstGeom prst="rect">
              <a:avLst/>
            </a:prstGeom>
          </p:spPr>
        </p:pic>
      </p:grpSp>
      <p:sp>
        <p:nvSpPr>
          <p:cNvPr id="5" name="object 5"/>
          <p:cNvSpPr txBox="1">
            <a:spLocks noGrp="1"/>
          </p:cNvSpPr>
          <p:nvPr>
            <p:ph type="title"/>
          </p:nvPr>
        </p:nvSpPr>
        <p:spPr>
          <a:xfrm>
            <a:off x="4003993" y="2744355"/>
            <a:ext cx="4181475" cy="1001394"/>
          </a:xfrm>
          <a:prstGeom prst="rect">
            <a:avLst/>
          </a:prstGeom>
        </p:spPr>
        <p:txBody>
          <a:bodyPr vert="horz" wrap="square" lIns="0" tIns="13335" rIns="0" bIns="0" rtlCol="0">
            <a:spAutoFit/>
          </a:bodyPr>
          <a:lstStyle/>
          <a:p>
            <a:pPr marL="299085" marR="5080" indent="-287020">
              <a:spcBef>
                <a:spcPts val="105"/>
              </a:spcBef>
            </a:pPr>
            <a:r>
              <a:rPr sz="3200" b="0" spc="-5" dirty="0"/>
              <a:t>Atlanta</a:t>
            </a:r>
            <a:r>
              <a:rPr sz="3200" b="0" spc="10" dirty="0"/>
              <a:t> </a:t>
            </a:r>
            <a:r>
              <a:rPr sz="3200" b="0" spc="-5" dirty="0"/>
              <a:t>Technical</a:t>
            </a:r>
            <a:r>
              <a:rPr sz="3200" b="0" spc="-15" dirty="0"/>
              <a:t> </a:t>
            </a:r>
            <a:r>
              <a:rPr sz="3200" b="0" spc="-5" dirty="0"/>
              <a:t>College </a:t>
            </a:r>
            <a:r>
              <a:rPr sz="3200" b="0" spc="-710" dirty="0"/>
              <a:t> </a:t>
            </a:r>
            <a:r>
              <a:rPr sz="3200" b="0" spc="-5" dirty="0"/>
              <a:t>CWI</a:t>
            </a:r>
            <a:r>
              <a:rPr sz="3200" b="0" spc="-15" dirty="0"/>
              <a:t> </a:t>
            </a:r>
            <a:r>
              <a:rPr sz="3200" b="0" spc="-5" dirty="0"/>
              <a:t>Pipeline Partners</a:t>
            </a:r>
            <a:endParaRPr sz="3200" dirty="0"/>
          </a:p>
        </p:txBody>
      </p:sp>
      <p:sp>
        <p:nvSpPr>
          <p:cNvPr id="6" name="object 6"/>
          <p:cNvSpPr txBox="1"/>
          <p:nvPr/>
        </p:nvSpPr>
        <p:spPr>
          <a:xfrm>
            <a:off x="5519546" y="3925633"/>
            <a:ext cx="1151890" cy="228268"/>
          </a:xfrm>
          <a:prstGeom prst="rect">
            <a:avLst/>
          </a:prstGeom>
        </p:spPr>
        <p:txBody>
          <a:bodyPr vert="horz" wrap="square" lIns="0" tIns="12700" rIns="0" bIns="0" rtlCol="0">
            <a:spAutoFit/>
          </a:bodyPr>
          <a:lstStyle/>
          <a:p>
            <a:pPr marL="12700">
              <a:spcBef>
                <a:spcPts val="100"/>
              </a:spcBef>
            </a:pPr>
            <a:r>
              <a:rPr sz="1400" spc="-5" dirty="0">
                <a:solidFill>
                  <a:prstClr val="black"/>
                </a:solidFill>
                <a:latin typeface="Calibri"/>
                <a:cs typeface="Calibri"/>
              </a:rPr>
              <a:t>March</a:t>
            </a:r>
            <a:r>
              <a:rPr sz="1400" spc="-50" dirty="0">
                <a:solidFill>
                  <a:prstClr val="black"/>
                </a:solidFill>
                <a:latin typeface="Calibri"/>
                <a:cs typeface="Calibri"/>
              </a:rPr>
              <a:t> </a:t>
            </a:r>
            <a:r>
              <a:rPr sz="1400" spc="-5" dirty="0">
                <a:solidFill>
                  <a:prstClr val="black"/>
                </a:solidFill>
                <a:latin typeface="Calibri"/>
                <a:cs typeface="Calibri"/>
              </a:rPr>
              <a:t>11,</a:t>
            </a:r>
            <a:r>
              <a:rPr sz="1400" spc="-55" dirty="0">
                <a:solidFill>
                  <a:prstClr val="black"/>
                </a:solidFill>
                <a:latin typeface="Calibri"/>
                <a:cs typeface="Calibri"/>
              </a:rPr>
              <a:t> </a:t>
            </a:r>
            <a:r>
              <a:rPr sz="1400" spc="-5" dirty="0">
                <a:solidFill>
                  <a:prstClr val="black"/>
                </a:solidFill>
                <a:latin typeface="Calibri"/>
                <a:cs typeface="Calibri"/>
              </a:rPr>
              <a:t>2021</a:t>
            </a:r>
            <a:endParaRPr sz="1400" dirty="0">
              <a:solidFill>
                <a:prstClr val="black"/>
              </a:solidFill>
              <a:latin typeface="Calibri"/>
              <a:cs typeface="Calibri"/>
            </a:endParaRPr>
          </a:p>
        </p:txBody>
      </p:sp>
    </p:spTree>
    <p:extLst>
      <p:ext uri="{BB962C8B-B14F-4D97-AF65-F5344CB8AC3E}">
        <p14:creationId xmlns:p14="http://schemas.microsoft.com/office/powerpoint/2010/main" val="2508881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a:t>
            </a:fld>
            <a:endParaRPr lang="en-US" dirty="0"/>
          </a:p>
        </p:txBody>
      </p:sp>
      <p:sp>
        <p:nvSpPr>
          <p:cNvPr id="3" name="Title 2"/>
          <p:cNvSpPr>
            <a:spLocks noGrp="1"/>
          </p:cNvSpPr>
          <p:nvPr>
            <p:ph type="title"/>
          </p:nvPr>
        </p:nvSpPr>
        <p:spPr/>
        <p:txBody>
          <a:bodyPr/>
          <a:lstStyle/>
          <a:p>
            <a:pPr algn="ctr"/>
            <a:r>
              <a:rPr lang="en-US" dirty="0"/>
              <a:t>Moderator and Presenters </a:t>
            </a:r>
          </a:p>
        </p:txBody>
      </p:sp>
      <p:sp>
        <p:nvSpPr>
          <p:cNvPr id="4" name="Content Placeholder 3"/>
          <p:cNvSpPr>
            <a:spLocks noGrp="1"/>
          </p:cNvSpPr>
          <p:nvPr>
            <p:ph idx="1"/>
          </p:nvPr>
        </p:nvSpPr>
        <p:spPr/>
        <p:txBody>
          <a:bodyPr>
            <a:normAutofit lnSpcReduction="10000"/>
          </a:bodyPr>
          <a:lstStyle/>
          <a:p>
            <a:r>
              <a:rPr lang="en-US" b="1" dirty="0"/>
              <a:t>Michelle Mills-Ajayi</a:t>
            </a:r>
            <a:r>
              <a:rPr lang="en-US" dirty="0"/>
              <a:t>, US Department of Labor, Office of Job Corps (Moderator)</a:t>
            </a:r>
          </a:p>
          <a:p>
            <a:r>
              <a:rPr lang="en-US" b="1" dirty="0"/>
              <a:t>Debra A. Carr</a:t>
            </a:r>
            <a:r>
              <a:rPr lang="en-US" dirty="0"/>
              <a:t>, US Department of Labor, Office of Job Corps, Administrator </a:t>
            </a:r>
          </a:p>
          <a:p>
            <a:r>
              <a:rPr lang="en-US" b="1" dirty="0"/>
              <a:t>Felicia Gaither</a:t>
            </a:r>
            <a:r>
              <a:rPr lang="en-US" dirty="0"/>
              <a:t>, US Department of Housing and Urban Development,  </a:t>
            </a:r>
            <a:br>
              <a:rPr lang="en-US" dirty="0"/>
            </a:br>
            <a:r>
              <a:rPr lang="en-US" dirty="0"/>
              <a:t>Deputy Assistant Secretary, Office of Field Operations, Office of Public and Indian Housing</a:t>
            </a:r>
          </a:p>
          <a:p>
            <a:r>
              <a:rPr lang="en-US" b="1" dirty="0"/>
              <a:t>Rommel Calderwood</a:t>
            </a:r>
            <a:r>
              <a:rPr lang="en-US" dirty="0"/>
              <a:t>, US Department of Housing and Urban Development, </a:t>
            </a:r>
            <a:r>
              <a:rPr lang="en-US" dirty="0" smtClean="0"/>
              <a:t>Office of Field Policy and </a:t>
            </a:r>
            <a:r>
              <a:rPr lang="en-US" dirty="0"/>
              <a:t>Management </a:t>
            </a:r>
          </a:p>
          <a:p>
            <a:r>
              <a:rPr lang="en-US" b="1" dirty="0" smtClean="0"/>
              <a:t>Frances </a:t>
            </a:r>
            <a:r>
              <a:rPr lang="en-US" b="1" dirty="0"/>
              <a:t>“Fran” Parent</a:t>
            </a:r>
            <a:r>
              <a:rPr lang="en-US" dirty="0"/>
              <a:t>, Director of Perkins Basic Grant, Lee College, TX </a:t>
            </a:r>
          </a:p>
          <a:p>
            <a:r>
              <a:rPr lang="en-US" b="1" dirty="0"/>
              <a:t>Joyce Young</a:t>
            </a:r>
            <a:r>
              <a:rPr lang="en-US" dirty="0"/>
              <a:t>, Executive Director, Baytown Housing Authority, TX </a:t>
            </a:r>
          </a:p>
          <a:p>
            <a:r>
              <a:rPr lang="en-US" b="1" dirty="0"/>
              <a:t>Lance L. Wise</a:t>
            </a:r>
            <a:r>
              <a:rPr lang="en-US" dirty="0"/>
              <a:t>, Director of Grants Management, Atlanta Technical College, GA </a:t>
            </a:r>
          </a:p>
          <a:p>
            <a:endParaRPr lang="en-US" dirty="0"/>
          </a:p>
        </p:txBody>
      </p:sp>
    </p:spTree>
    <p:extLst>
      <p:ext uri="{BB962C8B-B14F-4D97-AF65-F5344CB8AC3E}">
        <p14:creationId xmlns:p14="http://schemas.microsoft.com/office/powerpoint/2010/main" val="1168585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592" y="6600994"/>
            <a:ext cx="89535" cy="166071"/>
          </a:xfrm>
          <a:prstGeom prst="rect">
            <a:avLst/>
          </a:prstGeom>
        </p:spPr>
        <p:txBody>
          <a:bodyPr vert="horz" wrap="square" lIns="0" tIns="12065" rIns="0" bIns="0" rtlCol="0">
            <a:spAutoFit/>
          </a:bodyPr>
          <a:lstStyle/>
          <a:p>
            <a:pPr marL="12700">
              <a:spcBef>
                <a:spcPts val="95"/>
              </a:spcBef>
            </a:pPr>
            <a:r>
              <a:rPr sz="1000" spc="-5" dirty="0">
                <a:solidFill>
                  <a:srgbClr val="FFFFFF"/>
                </a:solidFill>
                <a:latin typeface="Calibri"/>
                <a:cs typeface="Calibri"/>
              </a:rPr>
              <a:t>3</a:t>
            </a:r>
            <a:endParaRPr sz="1000" dirty="0">
              <a:solidFill>
                <a:prstClr val="black"/>
              </a:solidFill>
              <a:latin typeface="Calibri"/>
              <a:cs typeface="Calibri"/>
            </a:endParaRPr>
          </a:p>
        </p:txBody>
      </p:sp>
      <p:sp>
        <p:nvSpPr>
          <p:cNvPr id="3" name="object 3"/>
          <p:cNvSpPr/>
          <p:nvPr/>
        </p:nvSpPr>
        <p:spPr>
          <a:xfrm>
            <a:off x="2161031" y="4314444"/>
            <a:ext cx="3153410" cy="1833880"/>
          </a:xfrm>
          <a:custGeom>
            <a:avLst/>
            <a:gdLst/>
            <a:ahLst/>
            <a:cxnLst/>
            <a:rect l="l" t="t" r="r" b="b"/>
            <a:pathLst>
              <a:path w="3153410" h="1833879">
                <a:moveTo>
                  <a:pt x="0" y="0"/>
                </a:moveTo>
                <a:lnTo>
                  <a:pt x="3153156" y="0"/>
                </a:lnTo>
                <a:lnTo>
                  <a:pt x="3153156" y="1833371"/>
                </a:lnTo>
                <a:lnTo>
                  <a:pt x="0" y="1833371"/>
                </a:lnTo>
                <a:lnTo>
                  <a:pt x="0" y="0"/>
                </a:lnTo>
                <a:close/>
              </a:path>
            </a:pathLst>
          </a:custGeom>
          <a:ln w="9144">
            <a:solidFill>
              <a:srgbClr val="01397E"/>
            </a:solidFill>
          </a:ln>
        </p:spPr>
        <p:txBody>
          <a:bodyPr wrap="square" lIns="0" tIns="0" rIns="0" bIns="0" rtlCol="0"/>
          <a:lstStyle/>
          <a:p>
            <a:endParaRPr dirty="0">
              <a:solidFill>
                <a:prstClr val="black"/>
              </a:solidFill>
              <a:latin typeface="Calibri"/>
            </a:endParaRPr>
          </a:p>
        </p:txBody>
      </p:sp>
      <p:grpSp>
        <p:nvGrpSpPr>
          <p:cNvPr id="4" name="object 4"/>
          <p:cNvGrpSpPr/>
          <p:nvPr/>
        </p:nvGrpSpPr>
        <p:grpSpPr>
          <a:xfrm>
            <a:off x="1693164" y="874775"/>
            <a:ext cx="8703945" cy="3206750"/>
            <a:chOff x="169163" y="874775"/>
            <a:chExt cx="8703945" cy="3206750"/>
          </a:xfrm>
        </p:grpSpPr>
        <p:sp>
          <p:nvSpPr>
            <p:cNvPr id="5" name="object 5"/>
            <p:cNvSpPr/>
            <p:nvPr/>
          </p:nvSpPr>
          <p:spPr>
            <a:xfrm>
              <a:off x="173735" y="879347"/>
              <a:ext cx="8694420" cy="3197860"/>
            </a:xfrm>
            <a:custGeom>
              <a:avLst/>
              <a:gdLst/>
              <a:ahLst/>
              <a:cxnLst/>
              <a:rect l="l" t="t" r="r" b="b"/>
              <a:pathLst>
                <a:path w="8694420" h="3197860">
                  <a:moveTo>
                    <a:pt x="0" y="0"/>
                  </a:moveTo>
                  <a:lnTo>
                    <a:pt x="8694420" y="0"/>
                  </a:lnTo>
                  <a:lnTo>
                    <a:pt x="8694420" y="3197352"/>
                  </a:lnTo>
                  <a:lnTo>
                    <a:pt x="0" y="3197352"/>
                  </a:lnTo>
                  <a:lnTo>
                    <a:pt x="0" y="0"/>
                  </a:lnTo>
                  <a:close/>
                </a:path>
              </a:pathLst>
            </a:custGeom>
            <a:ln w="9144">
              <a:solidFill>
                <a:srgbClr val="01397E"/>
              </a:solidFill>
            </a:ln>
          </p:spPr>
          <p:txBody>
            <a:bodyPr wrap="square" lIns="0" tIns="0" rIns="0" bIns="0" rtlCol="0"/>
            <a:lstStyle/>
            <a:p>
              <a:endParaRPr dirty="0">
                <a:solidFill>
                  <a:prstClr val="black"/>
                </a:solidFill>
                <a:latin typeface="Calibri"/>
              </a:endParaRPr>
            </a:p>
          </p:txBody>
        </p:sp>
        <p:sp>
          <p:nvSpPr>
            <p:cNvPr id="6" name="object 6"/>
            <p:cNvSpPr/>
            <p:nvPr/>
          </p:nvSpPr>
          <p:spPr>
            <a:xfrm>
              <a:off x="173735" y="879347"/>
              <a:ext cx="8694420" cy="378460"/>
            </a:xfrm>
            <a:custGeom>
              <a:avLst/>
              <a:gdLst/>
              <a:ahLst/>
              <a:cxnLst/>
              <a:rect l="l" t="t" r="r" b="b"/>
              <a:pathLst>
                <a:path w="8694420" h="378459">
                  <a:moveTo>
                    <a:pt x="8694420" y="0"/>
                  </a:moveTo>
                  <a:lnTo>
                    <a:pt x="0" y="0"/>
                  </a:lnTo>
                  <a:lnTo>
                    <a:pt x="0" y="377951"/>
                  </a:lnTo>
                  <a:lnTo>
                    <a:pt x="8694420" y="377951"/>
                  </a:lnTo>
                  <a:lnTo>
                    <a:pt x="8694420" y="0"/>
                  </a:lnTo>
                  <a:close/>
                </a:path>
              </a:pathLst>
            </a:custGeom>
            <a:solidFill>
              <a:srgbClr val="01397E"/>
            </a:solidFill>
          </p:spPr>
          <p:txBody>
            <a:bodyPr wrap="square" lIns="0" tIns="0" rIns="0" bIns="0" rtlCol="0"/>
            <a:lstStyle/>
            <a:p>
              <a:endParaRPr dirty="0">
                <a:solidFill>
                  <a:prstClr val="black"/>
                </a:solidFill>
                <a:latin typeface="Calibri"/>
              </a:endParaRPr>
            </a:p>
          </p:txBody>
        </p:sp>
      </p:grpSp>
      <p:sp>
        <p:nvSpPr>
          <p:cNvPr id="7" name="object 7"/>
          <p:cNvSpPr txBox="1">
            <a:spLocks noGrp="1"/>
          </p:cNvSpPr>
          <p:nvPr>
            <p:ph type="title"/>
          </p:nvPr>
        </p:nvSpPr>
        <p:spPr>
          <a:xfrm>
            <a:off x="1685037" y="188822"/>
            <a:ext cx="6590283" cy="505267"/>
          </a:xfrm>
          <a:prstGeom prst="rect">
            <a:avLst/>
          </a:prstGeom>
        </p:spPr>
        <p:txBody>
          <a:bodyPr vert="horz" wrap="square" lIns="0" tIns="12700" rIns="0" bIns="0" rtlCol="0">
            <a:spAutoFit/>
          </a:bodyPr>
          <a:lstStyle/>
          <a:p>
            <a:pPr marL="12700">
              <a:spcBef>
                <a:spcPts val="100"/>
              </a:spcBef>
            </a:pPr>
            <a:r>
              <a:rPr sz="3200" dirty="0"/>
              <a:t>Why</a:t>
            </a:r>
            <a:r>
              <a:rPr sz="3200" spc="-35" dirty="0"/>
              <a:t> </a:t>
            </a:r>
            <a:r>
              <a:rPr sz="3200" spc="-5" dirty="0"/>
              <a:t>are</a:t>
            </a:r>
            <a:r>
              <a:rPr sz="3200" spc="-10" dirty="0"/>
              <a:t> </a:t>
            </a:r>
            <a:r>
              <a:rPr sz="3200" spc="-5" dirty="0"/>
              <a:t>we</a:t>
            </a:r>
            <a:r>
              <a:rPr sz="3200" spc="-25" dirty="0"/>
              <a:t> </a:t>
            </a:r>
            <a:r>
              <a:rPr sz="3200" spc="-5" dirty="0"/>
              <a:t>here?</a:t>
            </a:r>
          </a:p>
        </p:txBody>
      </p:sp>
      <p:sp>
        <p:nvSpPr>
          <p:cNvPr id="8" name="object 8"/>
          <p:cNvSpPr txBox="1"/>
          <p:nvPr/>
        </p:nvSpPr>
        <p:spPr>
          <a:xfrm>
            <a:off x="1776476" y="785326"/>
            <a:ext cx="8541385" cy="3163687"/>
          </a:xfrm>
          <a:prstGeom prst="rect">
            <a:avLst/>
          </a:prstGeom>
        </p:spPr>
        <p:txBody>
          <a:bodyPr vert="horz" wrap="square" lIns="0" tIns="148590" rIns="0" bIns="0" rtlCol="0">
            <a:spAutoFit/>
          </a:bodyPr>
          <a:lstStyle/>
          <a:p>
            <a:pPr marL="12700">
              <a:spcBef>
                <a:spcPts val="1170"/>
              </a:spcBef>
            </a:pPr>
            <a:r>
              <a:rPr sz="1600" b="1" spc="-15" dirty="0">
                <a:solidFill>
                  <a:srgbClr val="FFFFFF"/>
                </a:solidFill>
                <a:latin typeface="Calibri"/>
                <a:cs typeface="Calibri"/>
              </a:rPr>
              <a:t>Context</a:t>
            </a:r>
            <a:endParaRPr sz="1600" dirty="0">
              <a:solidFill>
                <a:prstClr val="black"/>
              </a:solidFill>
              <a:latin typeface="Calibri"/>
              <a:cs typeface="Calibri"/>
            </a:endParaRPr>
          </a:p>
          <a:p>
            <a:pPr marL="22860" marR="5080">
              <a:spcBef>
                <a:spcPts val="1065"/>
              </a:spcBef>
            </a:pPr>
            <a:r>
              <a:rPr sz="1600" spc="-5" dirty="0">
                <a:solidFill>
                  <a:prstClr val="black"/>
                </a:solidFill>
                <a:latin typeface="Calibri"/>
                <a:cs typeface="Calibri"/>
              </a:rPr>
              <a:t>The</a:t>
            </a:r>
            <a:r>
              <a:rPr sz="1600" dirty="0">
                <a:solidFill>
                  <a:prstClr val="black"/>
                </a:solidFill>
                <a:latin typeface="Calibri"/>
                <a:cs typeface="Calibri"/>
              </a:rPr>
              <a:t> </a:t>
            </a:r>
            <a:r>
              <a:rPr sz="1600" spc="-15" dirty="0">
                <a:solidFill>
                  <a:prstClr val="black"/>
                </a:solidFill>
                <a:latin typeface="Calibri"/>
                <a:cs typeface="Calibri"/>
              </a:rPr>
              <a:t>Atlanta</a:t>
            </a:r>
            <a:r>
              <a:rPr sz="1600" spc="-20" dirty="0">
                <a:solidFill>
                  <a:prstClr val="black"/>
                </a:solidFill>
                <a:latin typeface="Calibri"/>
                <a:cs typeface="Calibri"/>
              </a:rPr>
              <a:t> </a:t>
            </a:r>
            <a:r>
              <a:rPr sz="1600" spc="-10" dirty="0">
                <a:solidFill>
                  <a:prstClr val="black"/>
                </a:solidFill>
                <a:latin typeface="Calibri"/>
                <a:cs typeface="Calibri"/>
              </a:rPr>
              <a:t>Committee</a:t>
            </a:r>
            <a:r>
              <a:rPr sz="1600" spc="15" dirty="0">
                <a:solidFill>
                  <a:prstClr val="black"/>
                </a:solidFill>
                <a:latin typeface="Calibri"/>
                <a:cs typeface="Calibri"/>
              </a:rPr>
              <a:t> </a:t>
            </a:r>
            <a:r>
              <a:rPr sz="1600" spc="-15" dirty="0">
                <a:solidFill>
                  <a:prstClr val="black"/>
                </a:solidFill>
                <a:latin typeface="Calibri"/>
                <a:cs typeface="Calibri"/>
              </a:rPr>
              <a:t>for</a:t>
            </a:r>
            <a:r>
              <a:rPr sz="1600" spc="20" dirty="0">
                <a:solidFill>
                  <a:prstClr val="black"/>
                </a:solidFill>
                <a:latin typeface="Calibri"/>
                <a:cs typeface="Calibri"/>
              </a:rPr>
              <a:t> </a:t>
            </a:r>
            <a:r>
              <a:rPr sz="1600" spc="-15" dirty="0">
                <a:solidFill>
                  <a:prstClr val="black"/>
                </a:solidFill>
                <a:latin typeface="Calibri"/>
                <a:cs typeface="Calibri"/>
              </a:rPr>
              <a:t>Progress</a:t>
            </a:r>
            <a:r>
              <a:rPr sz="1600" spc="40" dirty="0">
                <a:solidFill>
                  <a:prstClr val="black"/>
                </a:solidFill>
                <a:latin typeface="Calibri"/>
                <a:cs typeface="Calibri"/>
              </a:rPr>
              <a:t> </a:t>
            </a:r>
            <a:r>
              <a:rPr sz="1600" spc="-10" dirty="0">
                <a:solidFill>
                  <a:prstClr val="black"/>
                </a:solidFill>
                <a:latin typeface="Calibri"/>
                <a:cs typeface="Calibri"/>
              </a:rPr>
              <a:t>commissioned</a:t>
            </a:r>
            <a:r>
              <a:rPr sz="1600" spc="15" dirty="0">
                <a:solidFill>
                  <a:prstClr val="black"/>
                </a:solidFill>
                <a:latin typeface="Calibri"/>
                <a:cs typeface="Calibri"/>
              </a:rPr>
              <a:t> </a:t>
            </a:r>
            <a:r>
              <a:rPr sz="1600" spc="-10" dirty="0">
                <a:solidFill>
                  <a:prstClr val="black"/>
                </a:solidFill>
                <a:latin typeface="Calibri"/>
                <a:cs typeface="Calibri"/>
              </a:rPr>
              <a:t>McKinsey</a:t>
            </a:r>
            <a:r>
              <a:rPr sz="1600" spc="15" dirty="0">
                <a:solidFill>
                  <a:prstClr val="black"/>
                </a:solidFill>
                <a:latin typeface="Calibri"/>
                <a:cs typeface="Calibri"/>
              </a:rPr>
              <a:t> </a:t>
            </a:r>
            <a:r>
              <a:rPr sz="1600" spc="-10" dirty="0">
                <a:solidFill>
                  <a:prstClr val="black"/>
                </a:solidFill>
                <a:latin typeface="Calibri"/>
                <a:cs typeface="Calibri"/>
              </a:rPr>
              <a:t>to</a:t>
            </a:r>
            <a:r>
              <a:rPr sz="1600" spc="10" dirty="0">
                <a:solidFill>
                  <a:prstClr val="black"/>
                </a:solidFill>
                <a:latin typeface="Calibri"/>
                <a:cs typeface="Calibri"/>
              </a:rPr>
              <a:t> </a:t>
            </a:r>
            <a:r>
              <a:rPr sz="1600" spc="-5" dirty="0">
                <a:solidFill>
                  <a:prstClr val="black"/>
                </a:solidFill>
                <a:latin typeface="Calibri"/>
                <a:cs typeface="Calibri"/>
              </a:rPr>
              <a:t>do</a:t>
            </a:r>
            <a:r>
              <a:rPr sz="1600" spc="15" dirty="0">
                <a:solidFill>
                  <a:prstClr val="black"/>
                </a:solidFill>
                <a:latin typeface="Calibri"/>
                <a:cs typeface="Calibri"/>
              </a:rPr>
              <a:t> </a:t>
            </a:r>
            <a:r>
              <a:rPr sz="1600" spc="-5" dirty="0">
                <a:solidFill>
                  <a:prstClr val="black"/>
                </a:solidFill>
                <a:latin typeface="Calibri"/>
                <a:cs typeface="Calibri"/>
              </a:rPr>
              <a:t>a</a:t>
            </a:r>
            <a:r>
              <a:rPr sz="1600" spc="-10" dirty="0">
                <a:solidFill>
                  <a:prstClr val="black"/>
                </a:solidFill>
                <a:latin typeface="Calibri"/>
                <a:cs typeface="Calibri"/>
              </a:rPr>
              <a:t> </a:t>
            </a:r>
            <a:r>
              <a:rPr sz="1600" spc="-5" dirty="0">
                <a:solidFill>
                  <a:prstClr val="black"/>
                </a:solidFill>
                <a:latin typeface="Calibri"/>
                <a:cs typeface="Calibri"/>
              </a:rPr>
              <a:t>benchmarking</a:t>
            </a:r>
            <a:r>
              <a:rPr sz="1600" spc="20" dirty="0">
                <a:solidFill>
                  <a:prstClr val="black"/>
                </a:solidFill>
                <a:latin typeface="Calibri"/>
                <a:cs typeface="Calibri"/>
              </a:rPr>
              <a:t> </a:t>
            </a:r>
            <a:r>
              <a:rPr sz="1600" spc="-5" dirty="0">
                <a:solidFill>
                  <a:prstClr val="black"/>
                </a:solidFill>
                <a:latin typeface="Calibri"/>
                <a:cs typeface="Calibri"/>
              </a:rPr>
              <a:t>study</a:t>
            </a:r>
            <a:r>
              <a:rPr sz="1600" spc="-15" dirty="0">
                <a:solidFill>
                  <a:prstClr val="black"/>
                </a:solidFill>
                <a:latin typeface="Calibri"/>
                <a:cs typeface="Calibri"/>
              </a:rPr>
              <a:t> </a:t>
            </a:r>
            <a:r>
              <a:rPr sz="1600" spc="-5" dirty="0">
                <a:solidFill>
                  <a:prstClr val="black"/>
                </a:solidFill>
                <a:latin typeface="Calibri"/>
                <a:cs typeface="Calibri"/>
              </a:rPr>
              <a:t>comparing </a:t>
            </a:r>
            <a:r>
              <a:rPr sz="1600" dirty="0">
                <a:solidFill>
                  <a:prstClr val="black"/>
                </a:solidFill>
                <a:latin typeface="Calibri"/>
                <a:cs typeface="Calibri"/>
              </a:rPr>
              <a:t> </a:t>
            </a:r>
            <a:r>
              <a:rPr sz="1600" spc="-15" dirty="0">
                <a:solidFill>
                  <a:prstClr val="black"/>
                </a:solidFill>
                <a:latin typeface="Calibri"/>
                <a:cs typeface="Calibri"/>
              </a:rPr>
              <a:t>Atlanta</a:t>
            </a:r>
            <a:r>
              <a:rPr sz="1600" spc="-20" dirty="0">
                <a:solidFill>
                  <a:prstClr val="black"/>
                </a:solidFill>
                <a:latin typeface="Calibri"/>
                <a:cs typeface="Calibri"/>
              </a:rPr>
              <a:t> </a:t>
            </a:r>
            <a:r>
              <a:rPr sz="1600" spc="-10" dirty="0">
                <a:solidFill>
                  <a:prstClr val="black"/>
                </a:solidFill>
                <a:latin typeface="Calibri"/>
                <a:cs typeface="Calibri"/>
              </a:rPr>
              <a:t>to</a:t>
            </a:r>
            <a:r>
              <a:rPr sz="1600" dirty="0">
                <a:solidFill>
                  <a:prstClr val="black"/>
                </a:solidFill>
                <a:latin typeface="Calibri"/>
                <a:cs typeface="Calibri"/>
              </a:rPr>
              <a:t> </a:t>
            </a:r>
            <a:r>
              <a:rPr sz="1600" spc="-5" dirty="0">
                <a:solidFill>
                  <a:prstClr val="black"/>
                </a:solidFill>
                <a:latin typeface="Calibri"/>
                <a:cs typeface="Calibri"/>
              </a:rPr>
              <a:t>other</a:t>
            </a:r>
            <a:r>
              <a:rPr sz="1600" spc="20" dirty="0">
                <a:solidFill>
                  <a:prstClr val="black"/>
                </a:solidFill>
                <a:latin typeface="Calibri"/>
                <a:cs typeface="Calibri"/>
              </a:rPr>
              <a:t> </a:t>
            </a:r>
            <a:r>
              <a:rPr sz="1600" spc="-5" dirty="0">
                <a:solidFill>
                  <a:prstClr val="black"/>
                </a:solidFill>
                <a:latin typeface="Calibri"/>
                <a:cs typeface="Calibri"/>
              </a:rPr>
              <a:t>major</a:t>
            </a:r>
            <a:r>
              <a:rPr sz="1600" spc="25" dirty="0">
                <a:solidFill>
                  <a:prstClr val="black"/>
                </a:solidFill>
                <a:latin typeface="Calibri"/>
                <a:cs typeface="Calibri"/>
              </a:rPr>
              <a:t> </a:t>
            </a:r>
            <a:r>
              <a:rPr sz="1600" spc="-5" dirty="0">
                <a:solidFill>
                  <a:prstClr val="black"/>
                </a:solidFill>
                <a:latin typeface="Calibri"/>
                <a:cs typeface="Calibri"/>
              </a:rPr>
              <a:t>cities.</a:t>
            </a:r>
            <a:r>
              <a:rPr sz="1600" spc="5" dirty="0">
                <a:solidFill>
                  <a:prstClr val="black"/>
                </a:solidFill>
                <a:latin typeface="Calibri"/>
                <a:cs typeface="Calibri"/>
              </a:rPr>
              <a:t> </a:t>
            </a:r>
            <a:r>
              <a:rPr sz="1600" spc="-5" dirty="0">
                <a:solidFill>
                  <a:prstClr val="black"/>
                </a:solidFill>
                <a:latin typeface="Calibri"/>
                <a:cs typeface="Calibri"/>
              </a:rPr>
              <a:t>The</a:t>
            </a:r>
            <a:r>
              <a:rPr sz="1600" spc="10" dirty="0">
                <a:solidFill>
                  <a:prstClr val="black"/>
                </a:solidFill>
                <a:latin typeface="Calibri"/>
                <a:cs typeface="Calibri"/>
              </a:rPr>
              <a:t> </a:t>
            </a:r>
            <a:r>
              <a:rPr sz="1600" spc="-5" dirty="0">
                <a:solidFill>
                  <a:prstClr val="black"/>
                </a:solidFill>
                <a:latin typeface="Calibri"/>
                <a:cs typeface="Calibri"/>
              </a:rPr>
              <a:t>study</a:t>
            </a:r>
            <a:r>
              <a:rPr sz="1600" spc="-15" dirty="0">
                <a:solidFill>
                  <a:prstClr val="black"/>
                </a:solidFill>
                <a:latin typeface="Calibri"/>
                <a:cs typeface="Calibri"/>
              </a:rPr>
              <a:t> </a:t>
            </a:r>
            <a:r>
              <a:rPr sz="1600" spc="-10" dirty="0">
                <a:solidFill>
                  <a:prstClr val="black"/>
                </a:solidFill>
                <a:latin typeface="Calibri"/>
                <a:cs typeface="Calibri"/>
              </a:rPr>
              <a:t>found</a:t>
            </a:r>
            <a:r>
              <a:rPr sz="1600" dirty="0">
                <a:solidFill>
                  <a:prstClr val="black"/>
                </a:solidFill>
                <a:latin typeface="Calibri"/>
                <a:cs typeface="Calibri"/>
              </a:rPr>
              <a:t> </a:t>
            </a:r>
            <a:r>
              <a:rPr sz="1600" spc="-5" dirty="0">
                <a:solidFill>
                  <a:prstClr val="black"/>
                </a:solidFill>
                <a:latin typeface="Calibri"/>
                <a:cs typeface="Calibri"/>
              </a:rPr>
              <a:t>that</a:t>
            </a:r>
            <a:r>
              <a:rPr sz="1600" dirty="0">
                <a:solidFill>
                  <a:prstClr val="black"/>
                </a:solidFill>
                <a:latin typeface="Calibri"/>
                <a:cs typeface="Calibri"/>
              </a:rPr>
              <a:t> </a:t>
            </a:r>
            <a:r>
              <a:rPr sz="1600" spc="-15" dirty="0">
                <a:solidFill>
                  <a:prstClr val="black"/>
                </a:solidFill>
                <a:latin typeface="Calibri"/>
                <a:cs typeface="Calibri"/>
              </a:rPr>
              <a:t>Atlanta</a:t>
            </a:r>
            <a:r>
              <a:rPr sz="1600" spc="-20" dirty="0">
                <a:solidFill>
                  <a:prstClr val="black"/>
                </a:solidFill>
                <a:latin typeface="Calibri"/>
                <a:cs typeface="Calibri"/>
              </a:rPr>
              <a:t> </a:t>
            </a:r>
            <a:r>
              <a:rPr sz="1600" spc="-5" dirty="0">
                <a:solidFill>
                  <a:prstClr val="black"/>
                </a:solidFill>
                <a:latin typeface="Calibri"/>
                <a:cs typeface="Calibri"/>
              </a:rPr>
              <a:t>had</a:t>
            </a:r>
            <a:r>
              <a:rPr sz="1600" spc="-10" dirty="0">
                <a:solidFill>
                  <a:prstClr val="black"/>
                </a:solidFill>
                <a:latin typeface="Calibri"/>
                <a:cs typeface="Calibri"/>
              </a:rPr>
              <a:t> </a:t>
            </a:r>
            <a:r>
              <a:rPr sz="1600" spc="-30" dirty="0">
                <a:solidFill>
                  <a:prstClr val="black"/>
                </a:solidFill>
                <a:latin typeface="Calibri"/>
                <a:cs typeface="Calibri"/>
              </a:rPr>
              <a:t>key</a:t>
            </a:r>
            <a:r>
              <a:rPr sz="1600" spc="25" dirty="0">
                <a:solidFill>
                  <a:prstClr val="black"/>
                </a:solidFill>
                <a:latin typeface="Calibri"/>
                <a:cs typeface="Calibri"/>
              </a:rPr>
              <a:t> </a:t>
            </a:r>
            <a:r>
              <a:rPr sz="1600" spc="-10" dirty="0">
                <a:solidFill>
                  <a:prstClr val="black"/>
                </a:solidFill>
                <a:latin typeface="Calibri"/>
                <a:cs typeface="Calibri"/>
              </a:rPr>
              <a:t>areas</a:t>
            </a:r>
            <a:r>
              <a:rPr sz="1600" spc="20" dirty="0">
                <a:solidFill>
                  <a:prstClr val="black"/>
                </a:solidFill>
                <a:latin typeface="Calibri"/>
                <a:cs typeface="Calibri"/>
              </a:rPr>
              <a:t> </a:t>
            </a:r>
            <a:r>
              <a:rPr sz="1600" spc="-15" dirty="0">
                <a:solidFill>
                  <a:prstClr val="black"/>
                </a:solidFill>
                <a:latin typeface="Calibri"/>
                <a:cs typeface="Calibri"/>
              </a:rPr>
              <a:t>for</a:t>
            </a:r>
            <a:r>
              <a:rPr sz="1600" spc="20" dirty="0">
                <a:solidFill>
                  <a:prstClr val="black"/>
                </a:solidFill>
                <a:latin typeface="Calibri"/>
                <a:cs typeface="Calibri"/>
              </a:rPr>
              <a:t> </a:t>
            </a:r>
            <a:r>
              <a:rPr sz="1600" spc="-15" dirty="0">
                <a:solidFill>
                  <a:prstClr val="black"/>
                </a:solidFill>
                <a:latin typeface="Calibri"/>
                <a:cs typeface="Calibri"/>
              </a:rPr>
              <a:t>improvement</a:t>
            </a:r>
            <a:r>
              <a:rPr sz="1600" spc="30" dirty="0">
                <a:solidFill>
                  <a:prstClr val="black"/>
                </a:solidFill>
                <a:latin typeface="Calibri"/>
                <a:cs typeface="Calibri"/>
              </a:rPr>
              <a:t> </a:t>
            </a:r>
            <a:r>
              <a:rPr sz="1600" dirty="0">
                <a:solidFill>
                  <a:prstClr val="black"/>
                </a:solidFill>
                <a:latin typeface="Calibri"/>
                <a:cs typeface="Calibri"/>
              </a:rPr>
              <a:t>in</a:t>
            </a:r>
            <a:r>
              <a:rPr sz="1600" spc="5" dirty="0">
                <a:solidFill>
                  <a:prstClr val="black"/>
                </a:solidFill>
                <a:latin typeface="Calibri"/>
                <a:cs typeface="Calibri"/>
              </a:rPr>
              <a:t> </a:t>
            </a:r>
            <a:r>
              <a:rPr sz="1600" spc="-15" dirty="0">
                <a:solidFill>
                  <a:prstClr val="black"/>
                </a:solidFill>
                <a:latin typeface="Calibri"/>
                <a:cs typeface="Calibri"/>
              </a:rPr>
              <a:t>workforce </a:t>
            </a:r>
            <a:r>
              <a:rPr sz="1600" spc="-350" dirty="0">
                <a:solidFill>
                  <a:prstClr val="black"/>
                </a:solidFill>
                <a:latin typeface="Calibri"/>
                <a:cs typeface="Calibri"/>
              </a:rPr>
              <a:t> </a:t>
            </a:r>
            <a:r>
              <a:rPr sz="1600" spc="-10" dirty="0">
                <a:solidFill>
                  <a:prstClr val="black"/>
                </a:solidFill>
                <a:latin typeface="Calibri"/>
                <a:cs typeface="Calibri"/>
              </a:rPr>
              <a:t>development</a:t>
            </a:r>
            <a:r>
              <a:rPr sz="1600" spc="20" dirty="0">
                <a:solidFill>
                  <a:prstClr val="black"/>
                </a:solidFill>
                <a:latin typeface="Calibri"/>
                <a:cs typeface="Calibri"/>
              </a:rPr>
              <a:t> </a:t>
            </a:r>
            <a:r>
              <a:rPr sz="1600" spc="-5" dirty="0">
                <a:solidFill>
                  <a:prstClr val="black"/>
                </a:solidFill>
                <a:latin typeface="Calibri"/>
                <a:cs typeface="Calibri"/>
              </a:rPr>
              <a:t>including:</a:t>
            </a:r>
            <a:endParaRPr sz="1600" dirty="0">
              <a:solidFill>
                <a:prstClr val="black"/>
              </a:solidFill>
              <a:latin typeface="Calibri"/>
              <a:cs typeface="Calibri"/>
            </a:endParaRPr>
          </a:p>
          <a:p>
            <a:pPr marL="365760" indent="-343535">
              <a:spcBef>
                <a:spcPts val="770"/>
              </a:spcBef>
              <a:buFontTx/>
              <a:buAutoNum type="arabicPeriod"/>
              <a:tabLst>
                <a:tab pos="365760" algn="l"/>
                <a:tab pos="366395" algn="l"/>
              </a:tabLst>
            </a:pPr>
            <a:r>
              <a:rPr sz="1600" b="1" spc="-5" dirty="0">
                <a:solidFill>
                  <a:srgbClr val="01397E"/>
                </a:solidFill>
                <a:latin typeface="Calibri"/>
                <a:cs typeface="Calibri"/>
              </a:rPr>
              <a:t>The </a:t>
            </a:r>
            <a:r>
              <a:rPr sz="1600" b="1" spc="-15" dirty="0">
                <a:solidFill>
                  <a:srgbClr val="01397E"/>
                </a:solidFill>
                <a:latin typeface="Calibri"/>
                <a:cs typeface="Calibri"/>
              </a:rPr>
              <a:t>worst</a:t>
            </a:r>
            <a:r>
              <a:rPr sz="1600" b="1" spc="5" dirty="0">
                <a:solidFill>
                  <a:srgbClr val="01397E"/>
                </a:solidFill>
                <a:latin typeface="Calibri"/>
                <a:cs typeface="Calibri"/>
              </a:rPr>
              <a:t> </a:t>
            </a:r>
            <a:r>
              <a:rPr sz="1600" b="1" spc="-5" dirty="0">
                <a:solidFill>
                  <a:srgbClr val="01397E"/>
                </a:solidFill>
                <a:latin typeface="Calibri"/>
                <a:cs typeface="Calibri"/>
              </a:rPr>
              <a:t>inequality</a:t>
            </a:r>
            <a:r>
              <a:rPr sz="1600" b="1" spc="-10" dirty="0">
                <a:solidFill>
                  <a:srgbClr val="01397E"/>
                </a:solidFill>
                <a:latin typeface="Calibri"/>
                <a:cs typeface="Calibri"/>
              </a:rPr>
              <a:t> </a:t>
            </a:r>
            <a:r>
              <a:rPr sz="1600" spc="-5" dirty="0">
                <a:solidFill>
                  <a:prstClr val="black"/>
                </a:solidFill>
                <a:latin typeface="Calibri"/>
                <a:cs typeface="Calibri"/>
              </a:rPr>
              <a:t>(9</a:t>
            </a:r>
            <a:r>
              <a:rPr sz="1600" spc="15" dirty="0">
                <a:solidFill>
                  <a:prstClr val="black"/>
                </a:solidFill>
                <a:latin typeface="Calibri"/>
                <a:cs typeface="Calibri"/>
              </a:rPr>
              <a:t> </a:t>
            </a:r>
            <a:r>
              <a:rPr sz="1600" spc="-5" dirty="0">
                <a:solidFill>
                  <a:prstClr val="black"/>
                </a:solidFill>
                <a:latin typeface="Calibri"/>
                <a:cs typeface="Calibri"/>
              </a:rPr>
              <a:t>points</a:t>
            </a:r>
            <a:r>
              <a:rPr sz="1600" spc="-15" dirty="0">
                <a:solidFill>
                  <a:prstClr val="black"/>
                </a:solidFill>
                <a:latin typeface="Calibri"/>
                <a:cs typeface="Calibri"/>
              </a:rPr>
              <a:t> </a:t>
            </a:r>
            <a:r>
              <a:rPr sz="1600" spc="-10" dirty="0">
                <a:solidFill>
                  <a:prstClr val="black"/>
                </a:solidFill>
                <a:latin typeface="Calibri"/>
                <a:cs typeface="Calibri"/>
              </a:rPr>
              <a:t>above</a:t>
            </a:r>
            <a:r>
              <a:rPr sz="1600" spc="15" dirty="0">
                <a:solidFill>
                  <a:prstClr val="black"/>
                </a:solidFill>
                <a:latin typeface="Calibri"/>
                <a:cs typeface="Calibri"/>
              </a:rPr>
              <a:t> </a:t>
            </a:r>
            <a:r>
              <a:rPr sz="1600" spc="-5" dirty="0">
                <a:solidFill>
                  <a:prstClr val="black"/>
                </a:solidFill>
                <a:latin typeface="Calibri"/>
                <a:cs typeface="Calibri"/>
              </a:rPr>
              <a:t>the</a:t>
            </a:r>
            <a:r>
              <a:rPr sz="1600" spc="-10" dirty="0">
                <a:solidFill>
                  <a:prstClr val="black"/>
                </a:solidFill>
                <a:latin typeface="Calibri"/>
                <a:cs typeface="Calibri"/>
              </a:rPr>
              <a:t> </a:t>
            </a:r>
            <a:r>
              <a:rPr sz="1600" spc="-5" dirty="0">
                <a:solidFill>
                  <a:prstClr val="black"/>
                </a:solidFill>
                <a:latin typeface="Calibri"/>
                <a:cs typeface="Calibri"/>
              </a:rPr>
              <a:t>median)</a:t>
            </a:r>
            <a:endParaRPr sz="1600" dirty="0">
              <a:solidFill>
                <a:prstClr val="black"/>
              </a:solidFill>
              <a:latin typeface="Calibri"/>
              <a:cs typeface="Calibri"/>
            </a:endParaRPr>
          </a:p>
          <a:p>
            <a:pPr marL="365760" indent="-343535">
              <a:spcBef>
                <a:spcPts val="765"/>
              </a:spcBef>
              <a:buFontTx/>
              <a:buAutoNum type="arabicPeriod"/>
              <a:tabLst>
                <a:tab pos="365760" algn="l"/>
                <a:tab pos="366395" algn="l"/>
              </a:tabLst>
            </a:pPr>
            <a:r>
              <a:rPr sz="1600" b="1" spc="-5" dirty="0">
                <a:solidFill>
                  <a:srgbClr val="01397E"/>
                </a:solidFill>
                <a:latin typeface="Calibri"/>
                <a:cs typeface="Calibri"/>
              </a:rPr>
              <a:t>The second</a:t>
            </a:r>
            <a:r>
              <a:rPr sz="1600" b="1" spc="30" dirty="0">
                <a:solidFill>
                  <a:srgbClr val="01397E"/>
                </a:solidFill>
                <a:latin typeface="Calibri"/>
                <a:cs typeface="Calibri"/>
              </a:rPr>
              <a:t> </a:t>
            </a:r>
            <a:r>
              <a:rPr sz="1600" b="1" spc="-10" dirty="0">
                <a:solidFill>
                  <a:srgbClr val="01397E"/>
                </a:solidFill>
                <a:latin typeface="Calibri"/>
                <a:cs typeface="Calibri"/>
              </a:rPr>
              <a:t>highest</a:t>
            </a:r>
            <a:r>
              <a:rPr sz="1600" b="1" spc="10" dirty="0">
                <a:solidFill>
                  <a:srgbClr val="01397E"/>
                </a:solidFill>
                <a:latin typeface="Calibri"/>
                <a:cs typeface="Calibri"/>
              </a:rPr>
              <a:t> </a:t>
            </a:r>
            <a:r>
              <a:rPr sz="1600" b="1" spc="-10" dirty="0">
                <a:solidFill>
                  <a:srgbClr val="01397E"/>
                </a:solidFill>
                <a:latin typeface="Calibri"/>
                <a:cs typeface="Calibri"/>
              </a:rPr>
              <a:t>poverty</a:t>
            </a:r>
            <a:r>
              <a:rPr sz="1600" b="1" spc="15" dirty="0">
                <a:solidFill>
                  <a:srgbClr val="01397E"/>
                </a:solidFill>
                <a:latin typeface="Calibri"/>
                <a:cs typeface="Calibri"/>
              </a:rPr>
              <a:t> </a:t>
            </a:r>
            <a:r>
              <a:rPr sz="1600" b="1" spc="-25" dirty="0">
                <a:solidFill>
                  <a:srgbClr val="01397E"/>
                </a:solidFill>
                <a:latin typeface="Calibri"/>
                <a:cs typeface="Calibri"/>
              </a:rPr>
              <a:t>rate</a:t>
            </a:r>
            <a:r>
              <a:rPr sz="1600" b="1" spc="15" dirty="0">
                <a:solidFill>
                  <a:srgbClr val="01397E"/>
                </a:solidFill>
                <a:latin typeface="Calibri"/>
                <a:cs typeface="Calibri"/>
              </a:rPr>
              <a:t> </a:t>
            </a:r>
            <a:r>
              <a:rPr sz="1600" spc="-10" dirty="0">
                <a:solidFill>
                  <a:prstClr val="black"/>
                </a:solidFill>
                <a:latin typeface="Calibri"/>
                <a:cs typeface="Calibri"/>
              </a:rPr>
              <a:t>(representing</a:t>
            </a:r>
            <a:r>
              <a:rPr sz="1600" spc="40" dirty="0">
                <a:solidFill>
                  <a:prstClr val="black"/>
                </a:solidFill>
                <a:latin typeface="Calibri"/>
                <a:cs typeface="Calibri"/>
              </a:rPr>
              <a:t> </a:t>
            </a:r>
            <a:r>
              <a:rPr sz="1600" spc="-5" dirty="0">
                <a:solidFill>
                  <a:prstClr val="black"/>
                </a:solidFill>
                <a:latin typeface="Calibri"/>
                <a:cs typeface="Calibri"/>
              </a:rPr>
              <a:t>a</a:t>
            </a:r>
            <a:r>
              <a:rPr sz="1600" spc="-10" dirty="0">
                <a:solidFill>
                  <a:prstClr val="black"/>
                </a:solidFill>
                <a:latin typeface="Calibri"/>
                <a:cs typeface="Calibri"/>
              </a:rPr>
              <a:t> </a:t>
            </a:r>
            <a:r>
              <a:rPr sz="1600" spc="-5" dirty="0">
                <a:solidFill>
                  <a:prstClr val="black"/>
                </a:solidFill>
                <a:latin typeface="Calibri"/>
                <a:cs typeface="Calibri"/>
              </a:rPr>
              <a:t>quarter</a:t>
            </a:r>
            <a:r>
              <a:rPr sz="1600" spc="10" dirty="0">
                <a:solidFill>
                  <a:prstClr val="black"/>
                </a:solidFill>
                <a:latin typeface="Calibri"/>
                <a:cs typeface="Calibri"/>
              </a:rPr>
              <a:t> </a:t>
            </a:r>
            <a:r>
              <a:rPr sz="1600" spc="-5" dirty="0">
                <a:solidFill>
                  <a:prstClr val="black"/>
                </a:solidFill>
                <a:latin typeface="Calibri"/>
                <a:cs typeface="Calibri"/>
              </a:rPr>
              <a:t>of</a:t>
            </a:r>
            <a:r>
              <a:rPr sz="1600" spc="20" dirty="0">
                <a:solidFill>
                  <a:prstClr val="black"/>
                </a:solidFill>
                <a:latin typeface="Calibri"/>
                <a:cs typeface="Calibri"/>
              </a:rPr>
              <a:t> </a:t>
            </a:r>
            <a:r>
              <a:rPr sz="1600" spc="-10" dirty="0">
                <a:solidFill>
                  <a:prstClr val="black"/>
                </a:solidFill>
                <a:latin typeface="Calibri"/>
                <a:cs typeface="Calibri"/>
              </a:rPr>
              <a:t>citizens </a:t>
            </a:r>
            <a:r>
              <a:rPr sz="1600" spc="-5" dirty="0">
                <a:solidFill>
                  <a:prstClr val="black"/>
                </a:solidFill>
                <a:latin typeface="Calibri"/>
                <a:cs typeface="Calibri"/>
              </a:rPr>
              <a:t>and</a:t>
            </a:r>
            <a:r>
              <a:rPr sz="1600" dirty="0">
                <a:solidFill>
                  <a:prstClr val="black"/>
                </a:solidFill>
                <a:latin typeface="Calibri"/>
                <a:cs typeface="Calibri"/>
              </a:rPr>
              <a:t> </a:t>
            </a:r>
            <a:r>
              <a:rPr sz="1600" spc="-5" dirty="0">
                <a:solidFill>
                  <a:prstClr val="black"/>
                </a:solidFill>
                <a:latin typeface="Calibri"/>
                <a:cs typeface="Calibri"/>
              </a:rPr>
              <a:t>5%</a:t>
            </a:r>
            <a:r>
              <a:rPr sz="1600" spc="25" dirty="0">
                <a:solidFill>
                  <a:prstClr val="black"/>
                </a:solidFill>
                <a:latin typeface="Calibri"/>
                <a:cs typeface="Calibri"/>
              </a:rPr>
              <a:t> </a:t>
            </a:r>
            <a:r>
              <a:rPr sz="1600" spc="-10" dirty="0">
                <a:solidFill>
                  <a:prstClr val="black"/>
                </a:solidFill>
                <a:latin typeface="Calibri"/>
                <a:cs typeface="Calibri"/>
              </a:rPr>
              <a:t>above</a:t>
            </a:r>
            <a:r>
              <a:rPr sz="1600" spc="10" dirty="0">
                <a:solidFill>
                  <a:prstClr val="black"/>
                </a:solidFill>
                <a:latin typeface="Calibri"/>
                <a:cs typeface="Calibri"/>
              </a:rPr>
              <a:t> </a:t>
            </a:r>
            <a:r>
              <a:rPr sz="1600" spc="-5" dirty="0">
                <a:solidFill>
                  <a:prstClr val="black"/>
                </a:solidFill>
                <a:latin typeface="Calibri"/>
                <a:cs typeface="Calibri"/>
              </a:rPr>
              <a:t>the</a:t>
            </a:r>
            <a:r>
              <a:rPr sz="1600" spc="10" dirty="0">
                <a:solidFill>
                  <a:prstClr val="black"/>
                </a:solidFill>
                <a:latin typeface="Calibri"/>
                <a:cs typeface="Calibri"/>
              </a:rPr>
              <a:t> </a:t>
            </a:r>
            <a:r>
              <a:rPr sz="1600" spc="-5" dirty="0">
                <a:solidFill>
                  <a:prstClr val="black"/>
                </a:solidFill>
                <a:latin typeface="Calibri"/>
                <a:cs typeface="Calibri"/>
              </a:rPr>
              <a:t>median)</a:t>
            </a:r>
            <a:endParaRPr sz="1600" dirty="0">
              <a:solidFill>
                <a:prstClr val="black"/>
              </a:solidFill>
              <a:latin typeface="Calibri"/>
              <a:cs typeface="Calibri"/>
            </a:endParaRPr>
          </a:p>
          <a:p>
            <a:pPr marL="365760" marR="29845" indent="-342900">
              <a:spcBef>
                <a:spcPts val="770"/>
              </a:spcBef>
              <a:buFontTx/>
              <a:buAutoNum type="arabicPeriod"/>
              <a:tabLst>
                <a:tab pos="365760" algn="l"/>
                <a:tab pos="366395" algn="l"/>
              </a:tabLst>
            </a:pPr>
            <a:r>
              <a:rPr sz="1600" b="1" spc="-10" dirty="0">
                <a:solidFill>
                  <a:srgbClr val="01397E"/>
                </a:solidFill>
                <a:latin typeface="Calibri"/>
                <a:cs typeface="Calibri"/>
              </a:rPr>
              <a:t>Significant</a:t>
            </a:r>
            <a:r>
              <a:rPr sz="1600" b="1" spc="15" dirty="0">
                <a:solidFill>
                  <a:srgbClr val="01397E"/>
                </a:solidFill>
                <a:latin typeface="Calibri"/>
                <a:cs typeface="Calibri"/>
              </a:rPr>
              <a:t> </a:t>
            </a:r>
            <a:r>
              <a:rPr sz="1600" b="1" spc="-10" dirty="0">
                <a:solidFill>
                  <a:srgbClr val="01397E"/>
                </a:solidFill>
                <a:latin typeface="Calibri"/>
                <a:cs typeface="Calibri"/>
              </a:rPr>
              <a:t>unmet</a:t>
            </a:r>
            <a:r>
              <a:rPr sz="1600" b="1" spc="35" dirty="0">
                <a:solidFill>
                  <a:srgbClr val="01397E"/>
                </a:solidFill>
                <a:latin typeface="Calibri"/>
                <a:cs typeface="Calibri"/>
              </a:rPr>
              <a:t> </a:t>
            </a:r>
            <a:r>
              <a:rPr sz="1600" b="1" spc="-5" dirty="0">
                <a:solidFill>
                  <a:srgbClr val="01397E"/>
                </a:solidFill>
                <a:latin typeface="Calibri"/>
                <a:cs typeface="Calibri"/>
              </a:rPr>
              <a:t>labor</a:t>
            </a:r>
            <a:r>
              <a:rPr sz="1600" b="1" spc="20" dirty="0">
                <a:solidFill>
                  <a:srgbClr val="01397E"/>
                </a:solidFill>
                <a:latin typeface="Calibri"/>
                <a:cs typeface="Calibri"/>
              </a:rPr>
              <a:t> </a:t>
            </a:r>
            <a:r>
              <a:rPr sz="1600" b="1" spc="-5" dirty="0">
                <a:solidFill>
                  <a:srgbClr val="01397E"/>
                </a:solidFill>
                <a:latin typeface="Calibri"/>
                <a:cs typeface="Calibri"/>
              </a:rPr>
              <a:t>demands</a:t>
            </a:r>
            <a:r>
              <a:rPr sz="1600" b="1" spc="40" dirty="0">
                <a:solidFill>
                  <a:srgbClr val="01397E"/>
                </a:solidFill>
                <a:latin typeface="Calibri"/>
                <a:cs typeface="Calibri"/>
              </a:rPr>
              <a:t> </a:t>
            </a:r>
            <a:r>
              <a:rPr sz="1600" b="1" spc="-5" dirty="0">
                <a:solidFill>
                  <a:srgbClr val="01397E"/>
                </a:solidFill>
                <a:latin typeface="Calibri"/>
                <a:cs typeface="Calibri"/>
              </a:rPr>
              <a:t>in</a:t>
            </a:r>
            <a:r>
              <a:rPr sz="1600" b="1" spc="10" dirty="0">
                <a:solidFill>
                  <a:srgbClr val="01397E"/>
                </a:solidFill>
                <a:latin typeface="Calibri"/>
                <a:cs typeface="Calibri"/>
              </a:rPr>
              <a:t> </a:t>
            </a:r>
            <a:r>
              <a:rPr sz="1600" b="1" spc="-25" dirty="0">
                <a:solidFill>
                  <a:srgbClr val="01397E"/>
                </a:solidFill>
                <a:latin typeface="Calibri"/>
                <a:cs typeface="Calibri"/>
              </a:rPr>
              <a:t>key</a:t>
            </a:r>
            <a:r>
              <a:rPr sz="1600" b="1" spc="10" dirty="0">
                <a:solidFill>
                  <a:srgbClr val="01397E"/>
                </a:solidFill>
                <a:latin typeface="Calibri"/>
                <a:cs typeface="Calibri"/>
              </a:rPr>
              <a:t> </a:t>
            </a:r>
            <a:r>
              <a:rPr sz="1600" b="1" spc="-10" dirty="0">
                <a:solidFill>
                  <a:srgbClr val="01397E"/>
                </a:solidFill>
                <a:latin typeface="Calibri"/>
                <a:cs typeface="Calibri"/>
              </a:rPr>
              <a:t>industries</a:t>
            </a:r>
            <a:r>
              <a:rPr sz="1600" b="1" spc="20" dirty="0">
                <a:solidFill>
                  <a:srgbClr val="01397E"/>
                </a:solidFill>
                <a:latin typeface="Calibri"/>
                <a:cs typeface="Calibri"/>
              </a:rPr>
              <a:t> </a:t>
            </a:r>
            <a:r>
              <a:rPr sz="1600" spc="-5" dirty="0">
                <a:solidFill>
                  <a:prstClr val="black"/>
                </a:solidFill>
                <a:latin typeface="Calibri"/>
                <a:cs typeface="Calibri"/>
              </a:rPr>
              <a:t>including</a:t>
            </a:r>
            <a:r>
              <a:rPr sz="1600" spc="-40" dirty="0">
                <a:solidFill>
                  <a:prstClr val="black"/>
                </a:solidFill>
                <a:latin typeface="Calibri"/>
                <a:cs typeface="Calibri"/>
              </a:rPr>
              <a:t> </a:t>
            </a:r>
            <a:r>
              <a:rPr sz="1600" spc="-5" dirty="0">
                <a:solidFill>
                  <a:prstClr val="black"/>
                </a:solidFill>
                <a:latin typeface="Calibri"/>
                <a:cs typeface="Calibri"/>
              </a:rPr>
              <a:t>technology;</a:t>
            </a:r>
            <a:r>
              <a:rPr sz="1600" spc="30" dirty="0">
                <a:solidFill>
                  <a:prstClr val="black"/>
                </a:solidFill>
                <a:latin typeface="Calibri"/>
                <a:cs typeface="Calibri"/>
              </a:rPr>
              <a:t> </a:t>
            </a:r>
            <a:r>
              <a:rPr sz="1600" spc="-5" dirty="0">
                <a:solidFill>
                  <a:prstClr val="black"/>
                </a:solidFill>
                <a:latin typeface="Calibri"/>
                <a:cs typeface="Calibri"/>
              </a:rPr>
              <a:t>instillation,</a:t>
            </a:r>
            <a:r>
              <a:rPr sz="1600" spc="-15" dirty="0">
                <a:solidFill>
                  <a:prstClr val="black"/>
                </a:solidFill>
                <a:latin typeface="Calibri"/>
                <a:cs typeface="Calibri"/>
              </a:rPr>
              <a:t> </a:t>
            </a:r>
            <a:r>
              <a:rPr sz="1600" spc="-10" dirty="0">
                <a:solidFill>
                  <a:prstClr val="black"/>
                </a:solidFill>
                <a:latin typeface="Calibri"/>
                <a:cs typeface="Calibri"/>
              </a:rPr>
              <a:t>maintenance, </a:t>
            </a:r>
            <a:r>
              <a:rPr sz="1600" spc="-350" dirty="0">
                <a:solidFill>
                  <a:prstClr val="black"/>
                </a:solidFill>
                <a:latin typeface="Calibri"/>
                <a:cs typeface="Calibri"/>
              </a:rPr>
              <a:t> </a:t>
            </a:r>
            <a:r>
              <a:rPr sz="1600" spc="-5" dirty="0">
                <a:solidFill>
                  <a:prstClr val="black"/>
                </a:solidFill>
                <a:latin typeface="Calibri"/>
                <a:cs typeface="Calibri"/>
              </a:rPr>
              <a:t>and</a:t>
            </a:r>
            <a:r>
              <a:rPr sz="1600" spc="-15" dirty="0">
                <a:solidFill>
                  <a:prstClr val="black"/>
                </a:solidFill>
                <a:latin typeface="Calibri"/>
                <a:cs typeface="Calibri"/>
              </a:rPr>
              <a:t> </a:t>
            </a:r>
            <a:r>
              <a:rPr sz="1600" spc="-10" dirty="0">
                <a:solidFill>
                  <a:prstClr val="black"/>
                </a:solidFill>
                <a:latin typeface="Calibri"/>
                <a:cs typeface="Calibri"/>
              </a:rPr>
              <a:t>repair;</a:t>
            </a:r>
            <a:r>
              <a:rPr sz="1600" spc="15" dirty="0">
                <a:solidFill>
                  <a:prstClr val="black"/>
                </a:solidFill>
                <a:latin typeface="Calibri"/>
                <a:cs typeface="Calibri"/>
              </a:rPr>
              <a:t> </a:t>
            </a:r>
            <a:r>
              <a:rPr sz="1600" spc="-5" dirty="0">
                <a:solidFill>
                  <a:prstClr val="black"/>
                </a:solidFill>
                <a:latin typeface="Calibri"/>
                <a:cs typeface="Calibri"/>
              </a:rPr>
              <a:t>and</a:t>
            </a:r>
            <a:r>
              <a:rPr sz="1600" spc="-10" dirty="0">
                <a:solidFill>
                  <a:prstClr val="black"/>
                </a:solidFill>
                <a:latin typeface="Calibri"/>
                <a:cs typeface="Calibri"/>
              </a:rPr>
              <a:t> transportation</a:t>
            </a:r>
            <a:r>
              <a:rPr sz="1600" spc="20" dirty="0">
                <a:solidFill>
                  <a:prstClr val="black"/>
                </a:solidFill>
                <a:latin typeface="Calibri"/>
                <a:cs typeface="Calibri"/>
              </a:rPr>
              <a:t> </a:t>
            </a:r>
            <a:r>
              <a:rPr sz="1600" spc="-5" dirty="0">
                <a:solidFill>
                  <a:prstClr val="black"/>
                </a:solidFill>
                <a:latin typeface="Calibri"/>
                <a:cs typeface="Calibri"/>
              </a:rPr>
              <a:t>and</a:t>
            </a:r>
            <a:r>
              <a:rPr sz="1600" spc="-15" dirty="0">
                <a:solidFill>
                  <a:prstClr val="black"/>
                </a:solidFill>
                <a:latin typeface="Calibri"/>
                <a:cs typeface="Calibri"/>
              </a:rPr>
              <a:t> </a:t>
            </a:r>
            <a:r>
              <a:rPr sz="1600" spc="-5" dirty="0">
                <a:solidFill>
                  <a:prstClr val="black"/>
                </a:solidFill>
                <a:latin typeface="Calibri"/>
                <a:cs typeface="Calibri"/>
              </a:rPr>
              <a:t>logistics</a:t>
            </a:r>
            <a:r>
              <a:rPr sz="1600" spc="-25" dirty="0">
                <a:solidFill>
                  <a:prstClr val="black"/>
                </a:solidFill>
                <a:latin typeface="Calibri"/>
                <a:cs typeface="Calibri"/>
              </a:rPr>
              <a:t> </a:t>
            </a:r>
            <a:r>
              <a:rPr sz="1600" spc="-10" dirty="0">
                <a:solidFill>
                  <a:prstClr val="black"/>
                </a:solidFill>
                <a:latin typeface="Calibri"/>
                <a:cs typeface="Calibri"/>
              </a:rPr>
              <a:t>representing</a:t>
            </a:r>
            <a:r>
              <a:rPr sz="1600" spc="25" dirty="0">
                <a:solidFill>
                  <a:prstClr val="black"/>
                </a:solidFill>
                <a:latin typeface="Calibri"/>
                <a:cs typeface="Calibri"/>
              </a:rPr>
              <a:t> </a:t>
            </a:r>
            <a:r>
              <a:rPr sz="1600" spc="-10" dirty="0">
                <a:solidFill>
                  <a:prstClr val="black"/>
                </a:solidFill>
                <a:latin typeface="Calibri"/>
                <a:cs typeface="Calibri"/>
              </a:rPr>
              <a:t>&gt;53,000</a:t>
            </a:r>
            <a:r>
              <a:rPr sz="1600" spc="50" dirty="0">
                <a:solidFill>
                  <a:prstClr val="black"/>
                </a:solidFill>
                <a:latin typeface="Calibri"/>
                <a:cs typeface="Calibri"/>
              </a:rPr>
              <a:t> </a:t>
            </a:r>
            <a:r>
              <a:rPr sz="1600" spc="-10" dirty="0">
                <a:solidFill>
                  <a:prstClr val="black"/>
                </a:solidFill>
                <a:latin typeface="Calibri"/>
                <a:cs typeface="Calibri"/>
              </a:rPr>
              <a:t>unmet</a:t>
            </a:r>
            <a:r>
              <a:rPr sz="1600" spc="20" dirty="0">
                <a:solidFill>
                  <a:prstClr val="black"/>
                </a:solidFill>
                <a:latin typeface="Calibri"/>
                <a:cs typeface="Calibri"/>
              </a:rPr>
              <a:t> </a:t>
            </a:r>
            <a:r>
              <a:rPr sz="1600" spc="-10" dirty="0">
                <a:solidFill>
                  <a:prstClr val="black"/>
                </a:solidFill>
                <a:latin typeface="Calibri"/>
                <a:cs typeface="Calibri"/>
              </a:rPr>
              <a:t>jobs</a:t>
            </a:r>
            <a:endParaRPr sz="1600" dirty="0">
              <a:solidFill>
                <a:prstClr val="black"/>
              </a:solidFill>
              <a:latin typeface="Calibri"/>
              <a:cs typeface="Calibri"/>
            </a:endParaRPr>
          </a:p>
          <a:p>
            <a:pPr marL="22860" marR="331470">
              <a:spcBef>
                <a:spcPts val="770"/>
              </a:spcBef>
            </a:pPr>
            <a:r>
              <a:rPr sz="1600" b="1" spc="-75" dirty="0">
                <a:solidFill>
                  <a:srgbClr val="01397E"/>
                </a:solidFill>
                <a:latin typeface="Calibri"/>
                <a:cs typeface="Calibri"/>
              </a:rPr>
              <a:t>To</a:t>
            </a:r>
            <a:r>
              <a:rPr sz="1600" b="1" spc="5" dirty="0">
                <a:solidFill>
                  <a:srgbClr val="01397E"/>
                </a:solidFill>
                <a:latin typeface="Calibri"/>
                <a:cs typeface="Calibri"/>
              </a:rPr>
              <a:t> </a:t>
            </a:r>
            <a:r>
              <a:rPr sz="1600" b="1" spc="-10" dirty="0">
                <a:solidFill>
                  <a:srgbClr val="01397E"/>
                </a:solidFill>
                <a:latin typeface="Calibri"/>
                <a:cs typeface="Calibri"/>
              </a:rPr>
              <a:t>reach</a:t>
            </a:r>
            <a:r>
              <a:rPr sz="1600" b="1" spc="5" dirty="0">
                <a:solidFill>
                  <a:srgbClr val="01397E"/>
                </a:solidFill>
                <a:latin typeface="Calibri"/>
                <a:cs typeface="Calibri"/>
              </a:rPr>
              <a:t> </a:t>
            </a:r>
            <a:r>
              <a:rPr sz="1600" b="1" spc="-10" dirty="0">
                <a:solidFill>
                  <a:srgbClr val="01397E"/>
                </a:solidFill>
                <a:latin typeface="Calibri"/>
                <a:cs typeface="Calibri"/>
              </a:rPr>
              <a:t>the</a:t>
            </a:r>
            <a:r>
              <a:rPr sz="1600" b="1" spc="15" dirty="0">
                <a:solidFill>
                  <a:srgbClr val="01397E"/>
                </a:solidFill>
                <a:latin typeface="Calibri"/>
                <a:cs typeface="Calibri"/>
              </a:rPr>
              <a:t> </a:t>
            </a:r>
            <a:r>
              <a:rPr sz="1600" b="1" spc="-5" dirty="0">
                <a:solidFill>
                  <a:srgbClr val="01397E"/>
                </a:solidFill>
                <a:latin typeface="Calibri"/>
                <a:cs typeface="Calibri"/>
              </a:rPr>
              <a:t>economic</a:t>
            </a:r>
            <a:r>
              <a:rPr sz="1600" b="1" spc="15" dirty="0">
                <a:solidFill>
                  <a:srgbClr val="01397E"/>
                </a:solidFill>
                <a:latin typeface="Calibri"/>
                <a:cs typeface="Calibri"/>
              </a:rPr>
              <a:t> </a:t>
            </a:r>
            <a:r>
              <a:rPr sz="1600" b="1" spc="-5" dirty="0">
                <a:solidFill>
                  <a:srgbClr val="01397E"/>
                </a:solidFill>
                <a:latin typeface="Calibri"/>
                <a:cs typeface="Calibri"/>
              </a:rPr>
              <a:t>median,</a:t>
            </a:r>
            <a:r>
              <a:rPr sz="1600" b="1" spc="10" dirty="0">
                <a:solidFill>
                  <a:srgbClr val="01397E"/>
                </a:solidFill>
                <a:latin typeface="Calibri"/>
                <a:cs typeface="Calibri"/>
              </a:rPr>
              <a:t> </a:t>
            </a:r>
            <a:r>
              <a:rPr sz="1600" b="1" spc="-15" dirty="0">
                <a:solidFill>
                  <a:srgbClr val="01397E"/>
                </a:solidFill>
                <a:latin typeface="Calibri"/>
                <a:cs typeface="Calibri"/>
              </a:rPr>
              <a:t>Atlanta</a:t>
            </a:r>
            <a:r>
              <a:rPr sz="1600" b="1" dirty="0">
                <a:solidFill>
                  <a:srgbClr val="01397E"/>
                </a:solidFill>
                <a:latin typeface="Calibri"/>
                <a:cs typeface="Calibri"/>
              </a:rPr>
              <a:t> </a:t>
            </a:r>
            <a:r>
              <a:rPr sz="1600" b="1" spc="-10" dirty="0">
                <a:solidFill>
                  <a:srgbClr val="01397E"/>
                </a:solidFill>
                <a:latin typeface="Calibri"/>
                <a:cs typeface="Calibri"/>
              </a:rPr>
              <a:t>would</a:t>
            </a:r>
            <a:r>
              <a:rPr sz="1600" b="1" spc="10" dirty="0">
                <a:solidFill>
                  <a:srgbClr val="01397E"/>
                </a:solidFill>
                <a:latin typeface="Calibri"/>
                <a:cs typeface="Calibri"/>
              </a:rPr>
              <a:t> </a:t>
            </a:r>
            <a:r>
              <a:rPr sz="1600" b="1" spc="-5" dirty="0">
                <a:solidFill>
                  <a:srgbClr val="01397E"/>
                </a:solidFill>
                <a:latin typeface="Calibri"/>
                <a:cs typeface="Calibri"/>
              </a:rPr>
              <a:t>need</a:t>
            </a:r>
            <a:r>
              <a:rPr sz="1600" b="1" spc="10" dirty="0">
                <a:solidFill>
                  <a:srgbClr val="01397E"/>
                </a:solidFill>
                <a:latin typeface="Calibri"/>
                <a:cs typeface="Calibri"/>
              </a:rPr>
              <a:t> </a:t>
            </a:r>
            <a:r>
              <a:rPr sz="1600" b="1" spc="-10" dirty="0">
                <a:solidFill>
                  <a:srgbClr val="01397E"/>
                </a:solidFill>
                <a:latin typeface="Calibri"/>
                <a:cs typeface="Calibri"/>
              </a:rPr>
              <a:t>to</a:t>
            </a:r>
            <a:r>
              <a:rPr sz="1600" b="1" spc="5" dirty="0">
                <a:solidFill>
                  <a:srgbClr val="01397E"/>
                </a:solidFill>
                <a:latin typeface="Calibri"/>
                <a:cs typeface="Calibri"/>
              </a:rPr>
              <a:t> </a:t>
            </a:r>
            <a:r>
              <a:rPr sz="1600" b="1" spc="-15" dirty="0">
                <a:solidFill>
                  <a:srgbClr val="01397E"/>
                </a:solidFill>
                <a:latin typeface="Calibri"/>
                <a:cs typeface="Calibri"/>
              </a:rPr>
              <a:t>train</a:t>
            </a:r>
            <a:r>
              <a:rPr sz="1600" b="1" spc="10" dirty="0">
                <a:solidFill>
                  <a:srgbClr val="01397E"/>
                </a:solidFill>
                <a:latin typeface="Calibri"/>
                <a:cs typeface="Calibri"/>
              </a:rPr>
              <a:t> </a:t>
            </a:r>
            <a:r>
              <a:rPr sz="1600" b="1" spc="-5" dirty="0">
                <a:solidFill>
                  <a:srgbClr val="01397E"/>
                </a:solidFill>
                <a:latin typeface="Calibri"/>
                <a:cs typeface="Calibri"/>
              </a:rPr>
              <a:t>and</a:t>
            </a:r>
            <a:r>
              <a:rPr sz="1600" b="1" spc="10" dirty="0">
                <a:solidFill>
                  <a:srgbClr val="01397E"/>
                </a:solidFill>
                <a:latin typeface="Calibri"/>
                <a:cs typeface="Calibri"/>
              </a:rPr>
              <a:t> </a:t>
            </a:r>
            <a:r>
              <a:rPr sz="1600" b="1" spc="-5" dirty="0">
                <a:solidFill>
                  <a:srgbClr val="01397E"/>
                </a:solidFill>
                <a:latin typeface="Calibri"/>
                <a:cs typeface="Calibri"/>
              </a:rPr>
              <a:t>place</a:t>
            </a:r>
            <a:r>
              <a:rPr sz="1600" b="1" spc="5" dirty="0">
                <a:solidFill>
                  <a:srgbClr val="01397E"/>
                </a:solidFill>
                <a:latin typeface="Calibri"/>
                <a:cs typeface="Calibri"/>
              </a:rPr>
              <a:t> </a:t>
            </a:r>
            <a:r>
              <a:rPr sz="1600" b="1" spc="-10" dirty="0">
                <a:solidFill>
                  <a:srgbClr val="01397E"/>
                </a:solidFill>
                <a:latin typeface="Calibri"/>
                <a:cs typeface="Calibri"/>
              </a:rPr>
              <a:t>at</a:t>
            </a:r>
            <a:r>
              <a:rPr sz="1600" b="1" dirty="0">
                <a:solidFill>
                  <a:srgbClr val="01397E"/>
                </a:solidFill>
                <a:latin typeface="Calibri"/>
                <a:cs typeface="Calibri"/>
              </a:rPr>
              <a:t> </a:t>
            </a:r>
            <a:r>
              <a:rPr sz="1600" b="1" spc="-5" dirty="0">
                <a:solidFill>
                  <a:srgbClr val="01397E"/>
                </a:solidFill>
                <a:latin typeface="Calibri"/>
                <a:cs typeface="Calibri"/>
              </a:rPr>
              <a:t>least</a:t>
            </a:r>
            <a:r>
              <a:rPr sz="1600" b="1" spc="-25" dirty="0">
                <a:solidFill>
                  <a:srgbClr val="01397E"/>
                </a:solidFill>
                <a:latin typeface="Calibri"/>
                <a:cs typeface="Calibri"/>
              </a:rPr>
              <a:t> </a:t>
            </a:r>
            <a:r>
              <a:rPr sz="1600" b="1" spc="-10" dirty="0">
                <a:solidFill>
                  <a:srgbClr val="01397E"/>
                </a:solidFill>
                <a:latin typeface="Calibri"/>
                <a:cs typeface="Calibri"/>
              </a:rPr>
              <a:t>10,000</a:t>
            </a:r>
            <a:r>
              <a:rPr sz="1600" b="1" spc="45" dirty="0">
                <a:solidFill>
                  <a:srgbClr val="01397E"/>
                </a:solidFill>
                <a:latin typeface="Calibri"/>
                <a:cs typeface="Calibri"/>
              </a:rPr>
              <a:t> </a:t>
            </a:r>
            <a:r>
              <a:rPr sz="1600" b="1" spc="-10" dirty="0">
                <a:solidFill>
                  <a:srgbClr val="01397E"/>
                </a:solidFill>
                <a:latin typeface="Calibri"/>
                <a:cs typeface="Calibri"/>
              </a:rPr>
              <a:t>incremental </a:t>
            </a:r>
            <a:r>
              <a:rPr sz="1600" b="1" spc="-345" dirty="0">
                <a:solidFill>
                  <a:srgbClr val="01397E"/>
                </a:solidFill>
                <a:latin typeface="Calibri"/>
                <a:cs typeface="Calibri"/>
              </a:rPr>
              <a:t> </a:t>
            </a:r>
            <a:r>
              <a:rPr sz="1600" b="1" spc="-15" dirty="0">
                <a:solidFill>
                  <a:srgbClr val="01397E"/>
                </a:solidFill>
                <a:latin typeface="Calibri"/>
                <a:cs typeface="Calibri"/>
              </a:rPr>
              <a:t>graduates</a:t>
            </a:r>
            <a:r>
              <a:rPr sz="1600" b="1" spc="20" dirty="0">
                <a:solidFill>
                  <a:srgbClr val="01397E"/>
                </a:solidFill>
                <a:latin typeface="Calibri"/>
                <a:cs typeface="Calibri"/>
              </a:rPr>
              <a:t> </a:t>
            </a:r>
            <a:r>
              <a:rPr sz="1600" b="1" spc="-15" dirty="0">
                <a:solidFill>
                  <a:srgbClr val="01397E"/>
                </a:solidFill>
                <a:latin typeface="Calibri"/>
                <a:cs typeface="Calibri"/>
              </a:rPr>
              <a:t>into</a:t>
            </a:r>
            <a:r>
              <a:rPr sz="1600" b="1" spc="5" dirty="0">
                <a:solidFill>
                  <a:srgbClr val="01397E"/>
                </a:solidFill>
                <a:latin typeface="Calibri"/>
                <a:cs typeface="Calibri"/>
              </a:rPr>
              <a:t> </a:t>
            </a:r>
            <a:r>
              <a:rPr sz="1600" b="1" spc="-10" dirty="0">
                <a:solidFill>
                  <a:srgbClr val="01397E"/>
                </a:solidFill>
                <a:latin typeface="Calibri"/>
                <a:cs typeface="Calibri"/>
              </a:rPr>
              <a:t>living-wage</a:t>
            </a:r>
            <a:r>
              <a:rPr sz="1600" b="1" spc="-15" dirty="0">
                <a:solidFill>
                  <a:srgbClr val="01397E"/>
                </a:solidFill>
                <a:latin typeface="Calibri"/>
                <a:cs typeface="Calibri"/>
              </a:rPr>
              <a:t> </a:t>
            </a:r>
            <a:r>
              <a:rPr sz="1600" b="1" spc="-10" dirty="0">
                <a:solidFill>
                  <a:srgbClr val="01397E"/>
                </a:solidFill>
                <a:latin typeface="Calibri"/>
                <a:cs typeface="Calibri"/>
              </a:rPr>
              <a:t>jobs</a:t>
            </a:r>
            <a:endParaRPr sz="1600" dirty="0">
              <a:solidFill>
                <a:prstClr val="black"/>
              </a:solidFill>
              <a:latin typeface="Calibri"/>
              <a:cs typeface="Calibri"/>
            </a:endParaRPr>
          </a:p>
        </p:txBody>
      </p:sp>
      <p:sp>
        <p:nvSpPr>
          <p:cNvPr id="9" name="object 9"/>
          <p:cNvSpPr txBox="1"/>
          <p:nvPr/>
        </p:nvSpPr>
        <p:spPr>
          <a:xfrm>
            <a:off x="2165604" y="4727405"/>
            <a:ext cx="3144520" cy="1341755"/>
          </a:xfrm>
          <a:prstGeom prst="rect">
            <a:avLst/>
          </a:prstGeom>
        </p:spPr>
        <p:txBody>
          <a:bodyPr vert="horz" wrap="square" lIns="0" tIns="12065" rIns="0" bIns="0" rtlCol="0">
            <a:spAutoFit/>
          </a:bodyPr>
          <a:lstStyle/>
          <a:p>
            <a:pPr marL="439420" marR="192405" indent="-342900">
              <a:spcBef>
                <a:spcPts val="95"/>
              </a:spcBef>
              <a:buFontTx/>
              <a:buAutoNum type="alphaUcPeriod"/>
              <a:tabLst>
                <a:tab pos="439420" algn="l"/>
                <a:tab pos="440055" algn="l"/>
              </a:tabLst>
            </a:pPr>
            <a:r>
              <a:rPr sz="1600" spc="-5" dirty="0">
                <a:solidFill>
                  <a:prstClr val="black"/>
                </a:solidFill>
                <a:latin typeface="Calibri"/>
                <a:cs typeface="Calibri"/>
              </a:rPr>
              <a:t>No one</a:t>
            </a:r>
            <a:r>
              <a:rPr sz="1600" spc="15" dirty="0">
                <a:solidFill>
                  <a:prstClr val="black"/>
                </a:solidFill>
                <a:latin typeface="Calibri"/>
                <a:cs typeface="Calibri"/>
              </a:rPr>
              <a:t> </a:t>
            </a:r>
            <a:r>
              <a:rPr sz="1600" spc="-5" dirty="0">
                <a:solidFill>
                  <a:prstClr val="black"/>
                </a:solidFill>
                <a:latin typeface="Calibri"/>
                <a:cs typeface="Calibri"/>
              </a:rPr>
              <a:t>entity</a:t>
            </a:r>
            <a:r>
              <a:rPr sz="1600" spc="-15" dirty="0">
                <a:solidFill>
                  <a:prstClr val="black"/>
                </a:solidFill>
                <a:latin typeface="Calibri"/>
                <a:cs typeface="Calibri"/>
              </a:rPr>
              <a:t> </a:t>
            </a:r>
            <a:r>
              <a:rPr sz="1600" spc="-5" dirty="0">
                <a:solidFill>
                  <a:prstClr val="black"/>
                </a:solidFill>
                <a:latin typeface="Calibri"/>
                <a:cs typeface="Calibri"/>
              </a:rPr>
              <a:t>has</a:t>
            </a:r>
            <a:r>
              <a:rPr sz="1600" spc="-20" dirty="0">
                <a:solidFill>
                  <a:prstClr val="black"/>
                </a:solidFill>
                <a:latin typeface="Calibri"/>
                <a:cs typeface="Calibri"/>
              </a:rPr>
              <a:t> </a:t>
            </a:r>
            <a:r>
              <a:rPr sz="1600" spc="-5" dirty="0">
                <a:solidFill>
                  <a:prstClr val="black"/>
                </a:solidFill>
                <a:latin typeface="Calibri"/>
                <a:cs typeface="Calibri"/>
              </a:rPr>
              <a:t>the</a:t>
            </a:r>
            <a:r>
              <a:rPr sz="1600" dirty="0">
                <a:solidFill>
                  <a:prstClr val="black"/>
                </a:solidFill>
                <a:latin typeface="Calibri"/>
                <a:cs typeface="Calibri"/>
              </a:rPr>
              <a:t> </a:t>
            </a:r>
            <a:r>
              <a:rPr sz="1600" spc="-5" dirty="0">
                <a:solidFill>
                  <a:prstClr val="black"/>
                </a:solidFill>
                <a:latin typeface="Calibri"/>
                <a:cs typeface="Calibri"/>
              </a:rPr>
              <a:t>capacity </a:t>
            </a:r>
            <a:r>
              <a:rPr sz="1600" spc="-350" dirty="0">
                <a:solidFill>
                  <a:prstClr val="black"/>
                </a:solidFill>
                <a:latin typeface="Calibri"/>
                <a:cs typeface="Calibri"/>
              </a:rPr>
              <a:t> </a:t>
            </a:r>
            <a:r>
              <a:rPr sz="1600" spc="-10" dirty="0">
                <a:solidFill>
                  <a:prstClr val="black"/>
                </a:solidFill>
                <a:latin typeface="Calibri"/>
                <a:cs typeface="Calibri"/>
              </a:rPr>
              <a:t>to</a:t>
            </a:r>
            <a:r>
              <a:rPr sz="1600" spc="-5" dirty="0">
                <a:solidFill>
                  <a:prstClr val="black"/>
                </a:solidFill>
                <a:latin typeface="Calibri"/>
                <a:cs typeface="Calibri"/>
              </a:rPr>
              <a:t> scale</a:t>
            </a:r>
            <a:r>
              <a:rPr sz="1600" spc="-25" dirty="0">
                <a:solidFill>
                  <a:prstClr val="black"/>
                </a:solidFill>
                <a:latin typeface="Calibri"/>
                <a:cs typeface="Calibri"/>
              </a:rPr>
              <a:t> </a:t>
            </a:r>
            <a:r>
              <a:rPr sz="1600" spc="-10" dirty="0">
                <a:solidFill>
                  <a:prstClr val="black"/>
                </a:solidFill>
                <a:latin typeface="Calibri"/>
                <a:cs typeface="Calibri"/>
              </a:rPr>
              <a:t>to</a:t>
            </a:r>
            <a:r>
              <a:rPr sz="1600" dirty="0">
                <a:solidFill>
                  <a:prstClr val="black"/>
                </a:solidFill>
                <a:latin typeface="Calibri"/>
                <a:cs typeface="Calibri"/>
              </a:rPr>
              <a:t> </a:t>
            </a:r>
            <a:r>
              <a:rPr sz="1600" spc="-10" dirty="0">
                <a:solidFill>
                  <a:prstClr val="black"/>
                </a:solidFill>
                <a:latin typeface="Calibri"/>
                <a:cs typeface="Calibri"/>
              </a:rPr>
              <a:t>meet</a:t>
            </a:r>
            <a:r>
              <a:rPr sz="1600" spc="20" dirty="0">
                <a:solidFill>
                  <a:prstClr val="black"/>
                </a:solidFill>
                <a:latin typeface="Calibri"/>
                <a:cs typeface="Calibri"/>
              </a:rPr>
              <a:t> </a:t>
            </a:r>
            <a:r>
              <a:rPr sz="1600" spc="-20" dirty="0">
                <a:solidFill>
                  <a:prstClr val="black"/>
                </a:solidFill>
                <a:latin typeface="Calibri"/>
                <a:cs typeface="Calibri"/>
              </a:rPr>
              <a:t>Atlanta’s </a:t>
            </a:r>
            <a:r>
              <a:rPr sz="1600" spc="-15" dirty="0">
                <a:solidFill>
                  <a:prstClr val="black"/>
                </a:solidFill>
                <a:latin typeface="Calibri"/>
                <a:cs typeface="Calibri"/>
              </a:rPr>
              <a:t> </a:t>
            </a:r>
            <a:r>
              <a:rPr sz="1600" spc="-10" dirty="0">
                <a:solidFill>
                  <a:prstClr val="black"/>
                </a:solidFill>
                <a:latin typeface="Calibri"/>
                <a:cs typeface="Calibri"/>
              </a:rPr>
              <a:t>entire</a:t>
            </a:r>
            <a:r>
              <a:rPr sz="1600" dirty="0">
                <a:solidFill>
                  <a:prstClr val="black"/>
                </a:solidFill>
                <a:latin typeface="Calibri"/>
                <a:cs typeface="Calibri"/>
              </a:rPr>
              <a:t> </a:t>
            </a:r>
            <a:r>
              <a:rPr sz="1600" spc="-5" dirty="0">
                <a:solidFill>
                  <a:prstClr val="black"/>
                </a:solidFill>
                <a:latin typeface="Calibri"/>
                <a:cs typeface="Calibri"/>
              </a:rPr>
              <a:t>demand</a:t>
            </a:r>
            <a:endParaRPr sz="1600" dirty="0">
              <a:solidFill>
                <a:prstClr val="black"/>
              </a:solidFill>
              <a:latin typeface="Calibri"/>
              <a:cs typeface="Calibri"/>
            </a:endParaRPr>
          </a:p>
          <a:p>
            <a:pPr marL="439420" marR="589915" indent="-342900">
              <a:spcBef>
                <a:spcPts val="770"/>
              </a:spcBef>
              <a:buFontTx/>
              <a:buAutoNum type="alphaUcPeriod"/>
              <a:tabLst>
                <a:tab pos="439420" algn="l"/>
                <a:tab pos="440055" algn="l"/>
              </a:tabLst>
            </a:pPr>
            <a:r>
              <a:rPr sz="1600" spc="-5" dirty="0">
                <a:solidFill>
                  <a:prstClr val="black"/>
                </a:solidFill>
                <a:latin typeface="Calibri"/>
                <a:cs typeface="Calibri"/>
              </a:rPr>
              <a:t>No</a:t>
            </a:r>
            <a:r>
              <a:rPr sz="1600" spc="-10" dirty="0">
                <a:solidFill>
                  <a:prstClr val="black"/>
                </a:solidFill>
                <a:latin typeface="Calibri"/>
                <a:cs typeface="Calibri"/>
              </a:rPr>
              <a:t> </a:t>
            </a:r>
            <a:r>
              <a:rPr sz="1600" spc="-5" dirty="0">
                <a:solidFill>
                  <a:prstClr val="black"/>
                </a:solidFill>
                <a:latin typeface="Calibri"/>
                <a:cs typeface="Calibri"/>
              </a:rPr>
              <a:t>one</a:t>
            </a:r>
            <a:r>
              <a:rPr sz="1600" spc="5" dirty="0">
                <a:solidFill>
                  <a:prstClr val="black"/>
                </a:solidFill>
                <a:latin typeface="Calibri"/>
                <a:cs typeface="Calibri"/>
              </a:rPr>
              <a:t> </a:t>
            </a:r>
            <a:r>
              <a:rPr sz="1600" spc="-5" dirty="0">
                <a:solidFill>
                  <a:prstClr val="black"/>
                </a:solidFill>
                <a:latin typeface="Calibri"/>
                <a:cs typeface="Calibri"/>
              </a:rPr>
              <a:t>entity</a:t>
            </a:r>
            <a:r>
              <a:rPr sz="1600" spc="-20" dirty="0">
                <a:solidFill>
                  <a:prstClr val="black"/>
                </a:solidFill>
                <a:latin typeface="Calibri"/>
                <a:cs typeface="Calibri"/>
              </a:rPr>
              <a:t> </a:t>
            </a:r>
            <a:r>
              <a:rPr sz="1600" spc="-10" dirty="0">
                <a:solidFill>
                  <a:prstClr val="black"/>
                </a:solidFill>
                <a:latin typeface="Calibri"/>
                <a:cs typeface="Calibri"/>
              </a:rPr>
              <a:t>meet</a:t>
            </a:r>
            <a:r>
              <a:rPr sz="1600" spc="10" dirty="0">
                <a:solidFill>
                  <a:prstClr val="black"/>
                </a:solidFill>
                <a:latin typeface="Calibri"/>
                <a:cs typeface="Calibri"/>
              </a:rPr>
              <a:t> </a:t>
            </a:r>
            <a:r>
              <a:rPr sz="1600" spc="-10" dirty="0">
                <a:solidFill>
                  <a:prstClr val="black"/>
                </a:solidFill>
                <a:latin typeface="Calibri"/>
                <a:cs typeface="Calibri"/>
              </a:rPr>
              <a:t>every </a:t>
            </a:r>
            <a:r>
              <a:rPr sz="1600" spc="-345" dirty="0">
                <a:solidFill>
                  <a:prstClr val="black"/>
                </a:solidFill>
                <a:latin typeface="Calibri"/>
                <a:cs typeface="Calibri"/>
              </a:rPr>
              <a:t> </a:t>
            </a:r>
            <a:r>
              <a:rPr sz="1600" spc="-10" dirty="0">
                <a:solidFill>
                  <a:prstClr val="black"/>
                </a:solidFill>
                <a:latin typeface="Calibri"/>
                <a:cs typeface="Calibri"/>
              </a:rPr>
              <a:t>customer’s</a:t>
            </a:r>
            <a:r>
              <a:rPr sz="1600" spc="10" dirty="0">
                <a:solidFill>
                  <a:prstClr val="black"/>
                </a:solidFill>
                <a:latin typeface="Calibri"/>
                <a:cs typeface="Calibri"/>
              </a:rPr>
              <a:t> </a:t>
            </a:r>
            <a:r>
              <a:rPr sz="1600" spc="-5" dirty="0">
                <a:solidFill>
                  <a:prstClr val="black"/>
                </a:solidFill>
                <a:latin typeface="Calibri"/>
                <a:cs typeface="Calibri"/>
              </a:rPr>
              <a:t>need</a:t>
            </a:r>
            <a:endParaRPr sz="1600" dirty="0">
              <a:solidFill>
                <a:prstClr val="black"/>
              </a:solidFill>
              <a:latin typeface="Calibri"/>
              <a:cs typeface="Calibri"/>
            </a:endParaRPr>
          </a:p>
        </p:txBody>
      </p:sp>
      <p:sp>
        <p:nvSpPr>
          <p:cNvPr id="10" name="object 10"/>
          <p:cNvSpPr txBox="1"/>
          <p:nvPr/>
        </p:nvSpPr>
        <p:spPr>
          <a:xfrm>
            <a:off x="2165604" y="4314445"/>
            <a:ext cx="3144520" cy="310983"/>
          </a:xfrm>
          <a:prstGeom prst="rect">
            <a:avLst/>
          </a:prstGeom>
          <a:solidFill>
            <a:srgbClr val="01397E"/>
          </a:solidFill>
        </p:spPr>
        <p:txBody>
          <a:bodyPr vert="horz" wrap="square" lIns="0" tIns="64135" rIns="0" bIns="0" rtlCol="0">
            <a:spAutoFit/>
          </a:bodyPr>
          <a:lstStyle/>
          <a:p>
            <a:pPr marL="85725">
              <a:spcBef>
                <a:spcPts val="505"/>
              </a:spcBef>
            </a:pPr>
            <a:r>
              <a:rPr sz="1600" b="1" spc="-10" dirty="0">
                <a:solidFill>
                  <a:srgbClr val="FFFFFF"/>
                </a:solidFill>
                <a:latin typeface="Calibri"/>
                <a:cs typeface="Calibri"/>
              </a:rPr>
              <a:t>If</a:t>
            </a:r>
            <a:r>
              <a:rPr sz="1600" b="1" spc="-5" dirty="0">
                <a:solidFill>
                  <a:srgbClr val="FFFFFF"/>
                </a:solidFill>
                <a:latin typeface="Calibri"/>
                <a:cs typeface="Calibri"/>
              </a:rPr>
              <a:t> </a:t>
            </a:r>
            <a:r>
              <a:rPr sz="1600" b="1" spc="-10" dirty="0">
                <a:solidFill>
                  <a:srgbClr val="FFFFFF"/>
                </a:solidFill>
                <a:latin typeface="Calibri"/>
                <a:cs typeface="Calibri"/>
              </a:rPr>
              <a:t>you</a:t>
            </a:r>
            <a:r>
              <a:rPr sz="1600" b="1" dirty="0">
                <a:solidFill>
                  <a:srgbClr val="FFFFFF"/>
                </a:solidFill>
                <a:latin typeface="Calibri"/>
                <a:cs typeface="Calibri"/>
              </a:rPr>
              <a:t> </a:t>
            </a:r>
            <a:r>
              <a:rPr sz="1600" b="1" spc="-10" dirty="0">
                <a:solidFill>
                  <a:srgbClr val="FFFFFF"/>
                </a:solidFill>
                <a:latin typeface="Calibri"/>
                <a:cs typeface="Calibri"/>
              </a:rPr>
              <a:t>believe:</a:t>
            </a:r>
            <a:endParaRPr sz="1600" dirty="0">
              <a:solidFill>
                <a:prstClr val="black"/>
              </a:solidFill>
              <a:latin typeface="Calibri"/>
              <a:cs typeface="Calibri"/>
            </a:endParaRPr>
          </a:p>
        </p:txBody>
      </p:sp>
      <p:sp>
        <p:nvSpPr>
          <p:cNvPr id="11" name="object 11"/>
          <p:cNvSpPr/>
          <p:nvPr/>
        </p:nvSpPr>
        <p:spPr>
          <a:xfrm>
            <a:off x="6559297" y="4314444"/>
            <a:ext cx="3383279" cy="1833880"/>
          </a:xfrm>
          <a:custGeom>
            <a:avLst/>
            <a:gdLst/>
            <a:ahLst/>
            <a:cxnLst/>
            <a:rect l="l" t="t" r="r" b="b"/>
            <a:pathLst>
              <a:path w="3383279" h="1833879">
                <a:moveTo>
                  <a:pt x="0" y="0"/>
                </a:moveTo>
                <a:lnTo>
                  <a:pt x="3383279" y="0"/>
                </a:lnTo>
                <a:lnTo>
                  <a:pt x="3383279" y="1833371"/>
                </a:lnTo>
                <a:lnTo>
                  <a:pt x="0" y="1833371"/>
                </a:lnTo>
                <a:lnTo>
                  <a:pt x="0" y="0"/>
                </a:lnTo>
                <a:close/>
              </a:path>
            </a:pathLst>
          </a:custGeom>
          <a:ln w="9144">
            <a:solidFill>
              <a:srgbClr val="01397E"/>
            </a:solidFill>
          </a:ln>
        </p:spPr>
        <p:txBody>
          <a:bodyPr wrap="square" lIns="0" tIns="0" rIns="0" bIns="0" rtlCol="0"/>
          <a:lstStyle/>
          <a:p>
            <a:endParaRPr dirty="0">
              <a:solidFill>
                <a:prstClr val="black"/>
              </a:solidFill>
              <a:latin typeface="Calibri"/>
            </a:endParaRPr>
          </a:p>
        </p:txBody>
      </p:sp>
      <p:sp>
        <p:nvSpPr>
          <p:cNvPr id="12" name="object 12"/>
          <p:cNvSpPr txBox="1"/>
          <p:nvPr/>
        </p:nvSpPr>
        <p:spPr>
          <a:xfrm>
            <a:off x="6563867" y="4727405"/>
            <a:ext cx="3374390" cy="1341755"/>
          </a:xfrm>
          <a:prstGeom prst="rect">
            <a:avLst/>
          </a:prstGeom>
        </p:spPr>
        <p:txBody>
          <a:bodyPr vert="horz" wrap="square" lIns="0" tIns="12065" rIns="0" bIns="0" rtlCol="0">
            <a:spAutoFit/>
          </a:bodyPr>
          <a:lstStyle/>
          <a:p>
            <a:pPr marL="439420" marR="388620" indent="-342900">
              <a:spcBef>
                <a:spcPts val="95"/>
              </a:spcBef>
              <a:buFontTx/>
              <a:buAutoNum type="alphaUcPeriod"/>
              <a:tabLst>
                <a:tab pos="439420" algn="l"/>
                <a:tab pos="440055" algn="l"/>
              </a:tabLst>
            </a:pPr>
            <a:r>
              <a:rPr sz="1600" spc="-5" dirty="0">
                <a:solidFill>
                  <a:prstClr val="black"/>
                </a:solidFill>
                <a:latin typeface="Calibri"/>
                <a:cs typeface="Calibri"/>
              </a:rPr>
              <a:t>The</a:t>
            </a:r>
            <a:r>
              <a:rPr sz="1600" spc="-10" dirty="0">
                <a:solidFill>
                  <a:prstClr val="black"/>
                </a:solidFill>
                <a:latin typeface="Calibri"/>
                <a:cs typeface="Calibri"/>
              </a:rPr>
              <a:t> </a:t>
            </a:r>
            <a:r>
              <a:rPr sz="1600" spc="-5" dirty="0">
                <a:solidFill>
                  <a:prstClr val="black"/>
                </a:solidFill>
                <a:latin typeface="Calibri"/>
                <a:cs typeface="Calibri"/>
              </a:rPr>
              <a:t>need</a:t>
            </a:r>
            <a:r>
              <a:rPr sz="1600" spc="5" dirty="0">
                <a:solidFill>
                  <a:prstClr val="black"/>
                </a:solidFill>
                <a:latin typeface="Calibri"/>
                <a:cs typeface="Calibri"/>
              </a:rPr>
              <a:t> </a:t>
            </a:r>
            <a:r>
              <a:rPr sz="1600" spc="-10" dirty="0">
                <a:solidFill>
                  <a:prstClr val="black"/>
                </a:solidFill>
                <a:latin typeface="Calibri"/>
                <a:cs typeface="Calibri"/>
              </a:rPr>
              <a:t>exists</a:t>
            </a:r>
            <a:r>
              <a:rPr sz="1600" spc="-20" dirty="0">
                <a:solidFill>
                  <a:prstClr val="black"/>
                </a:solidFill>
                <a:latin typeface="Calibri"/>
                <a:cs typeface="Calibri"/>
              </a:rPr>
              <a:t> </a:t>
            </a:r>
            <a:r>
              <a:rPr sz="1600" spc="-15" dirty="0">
                <a:solidFill>
                  <a:prstClr val="black"/>
                </a:solidFill>
                <a:latin typeface="Calibri"/>
                <a:cs typeface="Calibri"/>
              </a:rPr>
              <a:t>for</a:t>
            </a:r>
            <a:r>
              <a:rPr sz="1600" spc="15" dirty="0">
                <a:solidFill>
                  <a:prstClr val="black"/>
                </a:solidFill>
                <a:latin typeface="Calibri"/>
                <a:cs typeface="Calibri"/>
              </a:rPr>
              <a:t> </a:t>
            </a:r>
            <a:r>
              <a:rPr sz="1600" spc="-15" dirty="0">
                <a:solidFill>
                  <a:prstClr val="black"/>
                </a:solidFill>
                <a:latin typeface="Calibri"/>
                <a:cs typeface="Calibri"/>
              </a:rPr>
              <a:t>greater </a:t>
            </a:r>
            <a:r>
              <a:rPr sz="1600" spc="-10" dirty="0">
                <a:solidFill>
                  <a:prstClr val="black"/>
                </a:solidFill>
                <a:latin typeface="Calibri"/>
                <a:cs typeface="Calibri"/>
              </a:rPr>
              <a:t> coordination</a:t>
            </a:r>
            <a:r>
              <a:rPr sz="1600" spc="5" dirty="0">
                <a:solidFill>
                  <a:prstClr val="black"/>
                </a:solidFill>
                <a:latin typeface="Calibri"/>
                <a:cs typeface="Calibri"/>
              </a:rPr>
              <a:t> </a:t>
            </a:r>
            <a:r>
              <a:rPr sz="1600" spc="-5" dirty="0">
                <a:solidFill>
                  <a:prstClr val="black"/>
                </a:solidFill>
                <a:latin typeface="Calibri"/>
                <a:cs typeface="Calibri"/>
              </a:rPr>
              <a:t>and</a:t>
            </a:r>
            <a:r>
              <a:rPr sz="1600" spc="-15" dirty="0">
                <a:solidFill>
                  <a:prstClr val="black"/>
                </a:solidFill>
                <a:latin typeface="Calibri"/>
                <a:cs typeface="Calibri"/>
              </a:rPr>
              <a:t> </a:t>
            </a:r>
            <a:r>
              <a:rPr sz="1600" spc="-10" dirty="0">
                <a:solidFill>
                  <a:prstClr val="black"/>
                </a:solidFill>
                <a:latin typeface="Calibri"/>
                <a:cs typeface="Calibri"/>
              </a:rPr>
              <a:t>collaboration </a:t>
            </a:r>
            <a:r>
              <a:rPr sz="1600" spc="-345" dirty="0">
                <a:solidFill>
                  <a:prstClr val="black"/>
                </a:solidFill>
                <a:latin typeface="Calibri"/>
                <a:cs typeface="Calibri"/>
              </a:rPr>
              <a:t> </a:t>
            </a:r>
            <a:r>
              <a:rPr sz="1600" spc="-5" dirty="0">
                <a:solidFill>
                  <a:prstClr val="black"/>
                </a:solidFill>
                <a:latin typeface="Calibri"/>
                <a:cs typeface="Calibri"/>
              </a:rPr>
              <a:t>of</a:t>
            </a:r>
            <a:r>
              <a:rPr sz="1600" spc="5" dirty="0">
                <a:solidFill>
                  <a:prstClr val="black"/>
                </a:solidFill>
                <a:latin typeface="Calibri"/>
                <a:cs typeface="Calibri"/>
              </a:rPr>
              <a:t> </a:t>
            </a:r>
            <a:r>
              <a:rPr sz="1600" spc="-5" dirty="0">
                <a:solidFill>
                  <a:prstClr val="black"/>
                </a:solidFill>
                <a:latin typeface="Calibri"/>
                <a:cs typeface="Calibri"/>
              </a:rPr>
              <a:t>services</a:t>
            </a:r>
            <a:endParaRPr sz="1600" dirty="0">
              <a:solidFill>
                <a:prstClr val="black"/>
              </a:solidFill>
              <a:latin typeface="Calibri"/>
              <a:cs typeface="Calibri"/>
            </a:endParaRPr>
          </a:p>
          <a:p>
            <a:pPr marL="439420" marR="975360" indent="-343535">
              <a:spcBef>
                <a:spcPts val="765"/>
              </a:spcBef>
              <a:buFontTx/>
              <a:buAutoNum type="alphaUcPeriod"/>
              <a:tabLst>
                <a:tab pos="439420" algn="l"/>
                <a:tab pos="440055" algn="l"/>
              </a:tabLst>
            </a:pPr>
            <a:r>
              <a:rPr sz="1600" spc="-5" dirty="0">
                <a:solidFill>
                  <a:prstClr val="black"/>
                </a:solidFill>
                <a:latin typeface="Calibri"/>
                <a:cs typeface="Calibri"/>
              </a:rPr>
              <a:t>The</a:t>
            </a:r>
            <a:r>
              <a:rPr sz="1600" spc="-30" dirty="0">
                <a:solidFill>
                  <a:prstClr val="black"/>
                </a:solidFill>
                <a:latin typeface="Calibri"/>
                <a:cs typeface="Calibri"/>
              </a:rPr>
              <a:t> </a:t>
            </a:r>
            <a:r>
              <a:rPr sz="1600" spc="-5" dirty="0">
                <a:solidFill>
                  <a:prstClr val="black"/>
                </a:solidFill>
                <a:latin typeface="Calibri"/>
                <a:cs typeface="Calibri"/>
              </a:rPr>
              <a:t>need </a:t>
            </a:r>
            <a:r>
              <a:rPr sz="1600" spc="-10" dirty="0">
                <a:solidFill>
                  <a:prstClr val="black"/>
                </a:solidFill>
                <a:latin typeface="Calibri"/>
                <a:cs typeface="Calibri"/>
              </a:rPr>
              <a:t>exists</a:t>
            </a:r>
            <a:r>
              <a:rPr sz="1600" spc="-30" dirty="0">
                <a:solidFill>
                  <a:prstClr val="black"/>
                </a:solidFill>
                <a:latin typeface="Calibri"/>
                <a:cs typeface="Calibri"/>
              </a:rPr>
              <a:t> </a:t>
            </a:r>
            <a:r>
              <a:rPr sz="1600" spc="-10" dirty="0">
                <a:solidFill>
                  <a:prstClr val="black"/>
                </a:solidFill>
                <a:latin typeface="Calibri"/>
                <a:cs typeface="Calibri"/>
              </a:rPr>
              <a:t>to </a:t>
            </a:r>
            <a:r>
              <a:rPr sz="1600" dirty="0">
                <a:solidFill>
                  <a:prstClr val="black"/>
                </a:solidFill>
                <a:latin typeface="Calibri"/>
                <a:cs typeface="Calibri"/>
              </a:rPr>
              <a:t>build </a:t>
            </a:r>
            <a:r>
              <a:rPr sz="1600" spc="-345" dirty="0">
                <a:solidFill>
                  <a:prstClr val="black"/>
                </a:solidFill>
                <a:latin typeface="Calibri"/>
                <a:cs typeface="Calibri"/>
              </a:rPr>
              <a:t> </a:t>
            </a:r>
            <a:r>
              <a:rPr sz="1600" spc="-5" dirty="0">
                <a:solidFill>
                  <a:prstClr val="black"/>
                </a:solidFill>
                <a:latin typeface="Calibri"/>
                <a:cs typeface="Calibri"/>
              </a:rPr>
              <a:t>Pipeline</a:t>
            </a:r>
            <a:r>
              <a:rPr sz="1600" spc="-35" dirty="0">
                <a:solidFill>
                  <a:prstClr val="black"/>
                </a:solidFill>
                <a:latin typeface="Calibri"/>
                <a:cs typeface="Calibri"/>
              </a:rPr>
              <a:t> </a:t>
            </a:r>
            <a:r>
              <a:rPr sz="1600" spc="-15" dirty="0">
                <a:solidFill>
                  <a:prstClr val="black"/>
                </a:solidFill>
                <a:latin typeface="Calibri"/>
                <a:cs typeface="Calibri"/>
              </a:rPr>
              <a:t>Partners</a:t>
            </a:r>
            <a:endParaRPr sz="1600" dirty="0">
              <a:solidFill>
                <a:prstClr val="black"/>
              </a:solidFill>
              <a:latin typeface="Calibri"/>
              <a:cs typeface="Calibri"/>
            </a:endParaRPr>
          </a:p>
        </p:txBody>
      </p:sp>
      <p:sp>
        <p:nvSpPr>
          <p:cNvPr id="13" name="object 13"/>
          <p:cNvSpPr txBox="1"/>
          <p:nvPr/>
        </p:nvSpPr>
        <p:spPr>
          <a:xfrm>
            <a:off x="6563867" y="4314445"/>
            <a:ext cx="3374390" cy="310983"/>
          </a:xfrm>
          <a:prstGeom prst="rect">
            <a:avLst/>
          </a:prstGeom>
          <a:solidFill>
            <a:srgbClr val="01397E"/>
          </a:solidFill>
        </p:spPr>
        <p:txBody>
          <a:bodyPr vert="horz" wrap="square" lIns="0" tIns="64135" rIns="0" bIns="0" rtlCol="0">
            <a:spAutoFit/>
          </a:bodyPr>
          <a:lstStyle/>
          <a:p>
            <a:pPr marL="85725">
              <a:spcBef>
                <a:spcPts val="505"/>
              </a:spcBef>
            </a:pPr>
            <a:r>
              <a:rPr sz="1600" b="1" spc="-5" dirty="0">
                <a:solidFill>
                  <a:srgbClr val="FFFFFF"/>
                </a:solidFill>
                <a:latin typeface="Calibri"/>
                <a:cs typeface="Calibri"/>
              </a:rPr>
              <a:t>Then</a:t>
            </a:r>
            <a:r>
              <a:rPr sz="1600" b="1" dirty="0">
                <a:solidFill>
                  <a:srgbClr val="FFFFFF"/>
                </a:solidFill>
                <a:latin typeface="Calibri"/>
                <a:cs typeface="Calibri"/>
              </a:rPr>
              <a:t> </a:t>
            </a:r>
            <a:r>
              <a:rPr sz="1600" b="1" spc="-10" dirty="0">
                <a:solidFill>
                  <a:srgbClr val="FFFFFF"/>
                </a:solidFill>
                <a:latin typeface="Calibri"/>
                <a:cs typeface="Calibri"/>
              </a:rPr>
              <a:t>you</a:t>
            </a:r>
            <a:r>
              <a:rPr sz="1600" b="1" dirty="0">
                <a:solidFill>
                  <a:srgbClr val="FFFFFF"/>
                </a:solidFill>
                <a:latin typeface="Calibri"/>
                <a:cs typeface="Calibri"/>
              </a:rPr>
              <a:t> </a:t>
            </a:r>
            <a:r>
              <a:rPr sz="1600" b="1" spc="-10" dirty="0">
                <a:solidFill>
                  <a:srgbClr val="FFFFFF"/>
                </a:solidFill>
                <a:latin typeface="Calibri"/>
                <a:cs typeface="Calibri"/>
              </a:rPr>
              <a:t>can</a:t>
            </a:r>
            <a:r>
              <a:rPr sz="1600" b="1" dirty="0">
                <a:solidFill>
                  <a:srgbClr val="FFFFFF"/>
                </a:solidFill>
                <a:latin typeface="Calibri"/>
                <a:cs typeface="Calibri"/>
              </a:rPr>
              <a:t> </a:t>
            </a:r>
            <a:r>
              <a:rPr sz="1600" b="1" spc="-10" dirty="0">
                <a:solidFill>
                  <a:srgbClr val="FFFFFF"/>
                </a:solidFill>
                <a:latin typeface="Calibri"/>
                <a:cs typeface="Calibri"/>
              </a:rPr>
              <a:t>believe:</a:t>
            </a:r>
            <a:endParaRPr sz="1600" dirty="0">
              <a:solidFill>
                <a:prstClr val="black"/>
              </a:solidFill>
              <a:latin typeface="Calibri"/>
              <a:cs typeface="Calibri"/>
            </a:endParaRPr>
          </a:p>
        </p:txBody>
      </p:sp>
      <p:grpSp>
        <p:nvGrpSpPr>
          <p:cNvPr id="14" name="object 14"/>
          <p:cNvGrpSpPr/>
          <p:nvPr/>
        </p:nvGrpSpPr>
        <p:grpSpPr>
          <a:xfrm>
            <a:off x="5309616" y="4698491"/>
            <a:ext cx="1304925" cy="1454150"/>
            <a:chOff x="3785615" y="4698491"/>
            <a:chExt cx="1304925" cy="1454150"/>
          </a:xfrm>
        </p:grpSpPr>
        <p:sp>
          <p:nvSpPr>
            <p:cNvPr id="15" name="object 15"/>
            <p:cNvSpPr/>
            <p:nvPr/>
          </p:nvSpPr>
          <p:spPr>
            <a:xfrm>
              <a:off x="3790187" y="4703063"/>
              <a:ext cx="1295400" cy="1445260"/>
            </a:xfrm>
            <a:custGeom>
              <a:avLst/>
              <a:gdLst/>
              <a:ahLst/>
              <a:cxnLst/>
              <a:rect l="l" t="t" r="r" b="b"/>
              <a:pathLst>
                <a:path w="1295400" h="1445260">
                  <a:moveTo>
                    <a:pt x="647700" y="0"/>
                  </a:moveTo>
                  <a:lnTo>
                    <a:pt x="0" y="0"/>
                  </a:lnTo>
                  <a:lnTo>
                    <a:pt x="0" y="1444752"/>
                  </a:lnTo>
                  <a:lnTo>
                    <a:pt x="647700" y="1444752"/>
                  </a:lnTo>
                  <a:lnTo>
                    <a:pt x="1295400" y="722376"/>
                  </a:lnTo>
                  <a:lnTo>
                    <a:pt x="647700" y="0"/>
                  </a:lnTo>
                  <a:close/>
                </a:path>
              </a:pathLst>
            </a:custGeom>
            <a:solidFill>
              <a:srgbClr val="C7D5EA"/>
            </a:solidFill>
          </p:spPr>
          <p:txBody>
            <a:bodyPr wrap="square" lIns="0" tIns="0" rIns="0" bIns="0" rtlCol="0"/>
            <a:lstStyle/>
            <a:p>
              <a:endParaRPr dirty="0">
                <a:solidFill>
                  <a:prstClr val="black"/>
                </a:solidFill>
                <a:latin typeface="Calibri"/>
              </a:endParaRPr>
            </a:p>
          </p:txBody>
        </p:sp>
        <p:sp>
          <p:nvSpPr>
            <p:cNvPr id="16" name="object 16"/>
            <p:cNvSpPr/>
            <p:nvPr/>
          </p:nvSpPr>
          <p:spPr>
            <a:xfrm>
              <a:off x="3790187" y="4703063"/>
              <a:ext cx="1295400" cy="1445260"/>
            </a:xfrm>
            <a:custGeom>
              <a:avLst/>
              <a:gdLst/>
              <a:ahLst/>
              <a:cxnLst/>
              <a:rect l="l" t="t" r="r" b="b"/>
              <a:pathLst>
                <a:path w="1295400" h="1445260">
                  <a:moveTo>
                    <a:pt x="0" y="0"/>
                  </a:moveTo>
                  <a:lnTo>
                    <a:pt x="647700" y="0"/>
                  </a:lnTo>
                  <a:lnTo>
                    <a:pt x="1295400" y="722376"/>
                  </a:lnTo>
                  <a:lnTo>
                    <a:pt x="647700" y="1444752"/>
                  </a:lnTo>
                  <a:lnTo>
                    <a:pt x="0" y="1444752"/>
                  </a:lnTo>
                  <a:lnTo>
                    <a:pt x="0" y="0"/>
                  </a:lnTo>
                  <a:close/>
                </a:path>
              </a:pathLst>
            </a:custGeom>
            <a:ln w="9144">
              <a:solidFill>
                <a:srgbClr val="808080"/>
              </a:solidFill>
            </a:ln>
          </p:spPr>
          <p:txBody>
            <a:bodyPr wrap="square" lIns="0" tIns="0" rIns="0" bIns="0" rtlCol="0"/>
            <a:lstStyle/>
            <a:p>
              <a:endParaRPr dirty="0">
                <a:solidFill>
                  <a:prstClr val="black"/>
                </a:solidFill>
                <a:latin typeface="Calibri"/>
              </a:endParaRPr>
            </a:p>
          </p:txBody>
        </p:sp>
      </p:grpSp>
    </p:spTree>
    <p:extLst>
      <p:ext uri="{BB962C8B-B14F-4D97-AF65-F5344CB8AC3E}">
        <p14:creationId xmlns:p14="http://schemas.microsoft.com/office/powerpoint/2010/main" val="1801359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592" y="6600994"/>
            <a:ext cx="89535" cy="166071"/>
          </a:xfrm>
          <a:prstGeom prst="rect">
            <a:avLst/>
          </a:prstGeom>
        </p:spPr>
        <p:txBody>
          <a:bodyPr vert="horz" wrap="square" lIns="0" tIns="12065" rIns="0" bIns="0" rtlCol="0">
            <a:spAutoFit/>
          </a:bodyPr>
          <a:lstStyle/>
          <a:p>
            <a:pPr marL="12700">
              <a:spcBef>
                <a:spcPts val="95"/>
              </a:spcBef>
            </a:pPr>
            <a:r>
              <a:rPr sz="1000" spc="-5" dirty="0">
                <a:solidFill>
                  <a:srgbClr val="FFFFFF"/>
                </a:solidFill>
                <a:latin typeface="Calibri"/>
                <a:cs typeface="Calibri"/>
              </a:rPr>
              <a:t>4</a:t>
            </a:r>
            <a:endParaRPr sz="1000" dirty="0">
              <a:solidFill>
                <a:prstClr val="black"/>
              </a:solidFill>
              <a:latin typeface="Calibri"/>
              <a:cs typeface="Calibri"/>
            </a:endParaRPr>
          </a:p>
        </p:txBody>
      </p:sp>
      <p:sp>
        <p:nvSpPr>
          <p:cNvPr id="3" name="object 3"/>
          <p:cNvSpPr/>
          <p:nvPr/>
        </p:nvSpPr>
        <p:spPr>
          <a:xfrm>
            <a:off x="5894070" y="985267"/>
            <a:ext cx="2801620" cy="5032375"/>
          </a:xfrm>
          <a:custGeom>
            <a:avLst/>
            <a:gdLst/>
            <a:ahLst/>
            <a:cxnLst/>
            <a:rect l="l" t="t" r="r" b="b"/>
            <a:pathLst>
              <a:path w="2801620" h="5032375">
                <a:moveTo>
                  <a:pt x="0" y="0"/>
                </a:moveTo>
                <a:lnTo>
                  <a:pt x="2801112" y="0"/>
                </a:lnTo>
                <a:lnTo>
                  <a:pt x="2801112" y="5032248"/>
                </a:lnTo>
                <a:lnTo>
                  <a:pt x="0" y="5032248"/>
                </a:lnTo>
                <a:lnTo>
                  <a:pt x="0" y="0"/>
                </a:lnTo>
                <a:close/>
              </a:path>
            </a:pathLst>
          </a:custGeom>
          <a:ln w="19812">
            <a:solidFill>
              <a:srgbClr val="C7D5EA"/>
            </a:solidFill>
          </a:ln>
        </p:spPr>
        <p:txBody>
          <a:bodyPr wrap="square" lIns="0" tIns="0" rIns="0" bIns="0" rtlCol="0"/>
          <a:lstStyle/>
          <a:p>
            <a:endParaRPr dirty="0">
              <a:solidFill>
                <a:prstClr val="black"/>
              </a:solidFill>
              <a:latin typeface="Calibri"/>
            </a:endParaRPr>
          </a:p>
        </p:txBody>
      </p:sp>
      <p:sp>
        <p:nvSpPr>
          <p:cNvPr id="4" name="object 4"/>
          <p:cNvSpPr txBox="1"/>
          <p:nvPr/>
        </p:nvSpPr>
        <p:spPr>
          <a:xfrm>
            <a:off x="5969933" y="1356588"/>
            <a:ext cx="2251710" cy="228909"/>
          </a:xfrm>
          <a:prstGeom prst="rect">
            <a:avLst/>
          </a:prstGeom>
        </p:spPr>
        <p:txBody>
          <a:bodyPr vert="horz" wrap="square" lIns="0" tIns="13335" rIns="0" bIns="0" rtlCol="0">
            <a:spAutoFit/>
          </a:bodyPr>
          <a:lstStyle/>
          <a:p>
            <a:pPr>
              <a:spcBef>
                <a:spcPts val="105"/>
              </a:spcBef>
            </a:pPr>
            <a:r>
              <a:rPr sz="1400" dirty="0">
                <a:solidFill>
                  <a:srgbClr val="808080"/>
                </a:solidFill>
                <a:latin typeface="Calibri"/>
                <a:cs typeface="Calibri"/>
              </a:rPr>
              <a:t>%</a:t>
            </a:r>
            <a:r>
              <a:rPr sz="1400" spc="-25" dirty="0">
                <a:solidFill>
                  <a:srgbClr val="808080"/>
                </a:solidFill>
                <a:latin typeface="Calibri"/>
                <a:cs typeface="Calibri"/>
              </a:rPr>
              <a:t> </a:t>
            </a:r>
            <a:r>
              <a:rPr sz="1400" dirty="0">
                <a:solidFill>
                  <a:srgbClr val="808080"/>
                </a:solidFill>
                <a:latin typeface="Calibri"/>
                <a:cs typeface="Calibri"/>
              </a:rPr>
              <a:t>of</a:t>
            </a:r>
            <a:r>
              <a:rPr sz="1400" spc="-20" dirty="0">
                <a:solidFill>
                  <a:srgbClr val="808080"/>
                </a:solidFill>
                <a:latin typeface="Calibri"/>
                <a:cs typeface="Calibri"/>
              </a:rPr>
              <a:t> </a:t>
            </a:r>
            <a:r>
              <a:rPr sz="1400" spc="-5" dirty="0">
                <a:solidFill>
                  <a:srgbClr val="808080"/>
                </a:solidFill>
                <a:latin typeface="Calibri"/>
                <a:cs typeface="Calibri"/>
              </a:rPr>
              <a:t>people below</a:t>
            </a:r>
            <a:r>
              <a:rPr sz="1400" spc="-10" dirty="0">
                <a:solidFill>
                  <a:srgbClr val="808080"/>
                </a:solidFill>
                <a:latin typeface="Calibri"/>
                <a:cs typeface="Calibri"/>
              </a:rPr>
              <a:t> </a:t>
            </a:r>
            <a:r>
              <a:rPr sz="1400" spc="-5" dirty="0">
                <a:solidFill>
                  <a:srgbClr val="808080"/>
                </a:solidFill>
                <a:latin typeface="Calibri"/>
                <a:cs typeface="Calibri"/>
              </a:rPr>
              <a:t>poverty</a:t>
            </a:r>
            <a:r>
              <a:rPr sz="1400" spc="-10" dirty="0">
                <a:solidFill>
                  <a:srgbClr val="808080"/>
                </a:solidFill>
                <a:latin typeface="Calibri"/>
                <a:cs typeface="Calibri"/>
              </a:rPr>
              <a:t> </a:t>
            </a:r>
            <a:r>
              <a:rPr sz="1400" spc="-5" dirty="0">
                <a:solidFill>
                  <a:srgbClr val="808080"/>
                </a:solidFill>
                <a:latin typeface="Calibri"/>
                <a:cs typeface="Calibri"/>
              </a:rPr>
              <a:t>line</a:t>
            </a:r>
            <a:endParaRPr sz="1400" dirty="0">
              <a:solidFill>
                <a:prstClr val="black"/>
              </a:solidFill>
              <a:latin typeface="Calibri"/>
              <a:cs typeface="Calibri"/>
            </a:endParaRPr>
          </a:p>
        </p:txBody>
      </p:sp>
      <p:sp>
        <p:nvSpPr>
          <p:cNvPr id="5" name="object 5"/>
          <p:cNvSpPr txBox="1">
            <a:spLocks noGrp="1"/>
          </p:cNvSpPr>
          <p:nvPr>
            <p:ph type="title"/>
          </p:nvPr>
        </p:nvSpPr>
        <p:spPr>
          <a:xfrm>
            <a:off x="487680" y="188821"/>
            <a:ext cx="8732520" cy="874598"/>
          </a:xfrm>
          <a:prstGeom prst="rect">
            <a:avLst/>
          </a:prstGeom>
        </p:spPr>
        <p:txBody>
          <a:bodyPr vert="horz" wrap="square" lIns="0" tIns="12700" rIns="0" bIns="0" rtlCol="0">
            <a:spAutoFit/>
          </a:bodyPr>
          <a:lstStyle/>
          <a:p>
            <a:pPr marL="12700" marR="5080">
              <a:spcBef>
                <a:spcPts val="100"/>
              </a:spcBef>
            </a:pPr>
            <a:r>
              <a:rPr sz="2800" spc="-5" dirty="0"/>
              <a:t>Atlanta </a:t>
            </a:r>
            <a:r>
              <a:rPr sz="2800" dirty="0"/>
              <a:t>performs </a:t>
            </a:r>
            <a:r>
              <a:rPr sz="2800" spc="-5" dirty="0"/>
              <a:t>worse than peers </a:t>
            </a:r>
            <a:r>
              <a:rPr sz="2800" dirty="0"/>
              <a:t>on </a:t>
            </a:r>
            <a:r>
              <a:rPr sz="2800" spc="-5" dirty="0"/>
              <a:t>measures </a:t>
            </a:r>
            <a:r>
              <a:rPr sz="2800" spc="-440" dirty="0"/>
              <a:t> </a:t>
            </a:r>
            <a:r>
              <a:rPr sz="2800" dirty="0"/>
              <a:t>of</a:t>
            </a:r>
            <a:r>
              <a:rPr sz="2800" spc="-10" dirty="0"/>
              <a:t> </a:t>
            </a:r>
            <a:r>
              <a:rPr sz="2800" dirty="0"/>
              <a:t>economic</a:t>
            </a:r>
            <a:r>
              <a:rPr sz="2800" spc="-35" dirty="0"/>
              <a:t> </a:t>
            </a:r>
            <a:r>
              <a:rPr sz="2800" dirty="0"/>
              <a:t>inclusion</a:t>
            </a:r>
          </a:p>
        </p:txBody>
      </p:sp>
      <p:sp>
        <p:nvSpPr>
          <p:cNvPr id="6" name="object 6"/>
          <p:cNvSpPr txBox="1"/>
          <p:nvPr/>
        </p:nvSpPr>
        <p:spPr>
          <a:xfrm>
            <a:off x="1658417" y="6099322"/>
            <a:ext cx="5913755" cy="330200"/>
          </a:xfrm>
          <a:prstGeom prst="rect">
            <a:avLst/>
          </a:prstGeom>
        </p:spPr>
        <p:txBody>
          <a:bodyPr vert="horz" wrap="square" lIns="0" tIns="12065" rIns="0" bIns="0" rtlCol="0">
            <a:spAutoFit/>
          </a:bodyPr>
          <a:lstStyle/>
          <a:p>
            <a:pPr marL="38100" marR="30480" indent="-635">
              <a:spcBef>
                <a:spcPts val="95"/>
              </a:spcBef>
            </a:pPr>
            <a:r>
              <a:rPr sz="1000" spc="-5" dirty="0">
                <a:solidFill>
                  <a:srgbClr val="808080"/>
                </a:solidFill>
                <a:latin typeface="Calibri"/>
                <a:cs typeface="Calibri"/>
              </a:rPr>
              <a:t>1</a:t>
            </a:r>
            <a:r>
              <a:rPr sz="1000" dirty="0">
                <a:solidFill>
                  <a:srgbClr val="808080"/>
                </a:solidFill>
                <a:latin typeface="Calibri"/>
                <a:cs typeface="Calibri"/>
              </a:rPr>
              <a:t> </a:t>
            </a:r>
            <a:r>
              <a:rPr sz="1000" spc="-10" dirty="0">
                <a:solidFill>
                  <a:srgbClr val="808080"/>
                </a:solidFill>
                <a:latin typeface="Calibri"/>
                <a:cs typeface="Calibri"/>
              </a:rPr>
              <a:t>The</a:t>
            </a:r>
            <a:r>
              <a:rPr sz="1000" spc="15" dirty="0">
                <a:solidFill>
                  <a:srgbClr val="808080"/>
                </a:solidFill>
                <a:latin typeface="Calibri"/>
                <a:cs typeface="Calibri"/>
              </a:rPr>
              <a:t> </a:t>
            </a:r>
            <a:r>
              <a:rPr sz="1000" spc="-5" dirty="0">
                <a:solidFill>
                  <a:srgbClr val="808080"/>
                </a:solidFill>
                <a:latin typeface="Calibri"/>
                <a:cs typeface="Calibri"/>
              </a:rPr>
              <a:t>Brookings</a:t>
            </a:r>
            <a:r>
              <a:rPr sz="1000" dirty="0">
                <a:solidFill>
                  <a:srgbClr val="808080"/>
                </a:solidFill>
                <a:latin typeface="Calibri"/>
                <a:cs typeface="Calibri"/>
              </a:rPr>
              <a:t> </a:t>
            </a:r>
            <a:r>
              <a:rPr sz="1000" spc="-10" dirty="0">
                <a:solidFill>
                  <a:srgbClr val="808080"/>
                </a:solidFill>
                <a:latin typeface="Calibri"/>
                <a:cs typeface="Calibri"/>
              </a:rPr>
              <a:t>95/20</a:t>
            </a:r>
            <a:r>
              <a:rPr sz="1000" spc="40" dirty="0">
                <a:solidFill>
                  <a:srgbClr val="808080"/>
                </a:solidFill>
                <a:latin typeface="Calibri"/>
                <a:cs typeface="Calibri"/>
              </a:rPr>
              <a:t> </a:t>
            </a:r>
            <a:r>
              <a:rPr sz="1000" spc="-5" dirty="0">
                <a:solidFill>
                  <a:srgbClr val="808080"/>
                </a:solidFill>
                <a:latin typeface="Calibri"/>
                <a:cs typeface="Calibri"/>
              </a:rPr>
              <a:t>ratio</a:t>
            </a:r>
            <a:r>
              <a:rPr sz="1000" spc="-10" dirty="0">
                <a:solidFill>
                  <a:srgbClr val="808080"/>
                </a:solidFill>
                <a:latin typeface="Calibri"/>
                <a:cs typeface="Calibri"/>
              </a:rPr>
              <a:t> </a:t>
            </a:r>
            <a:r>
              <a:rPr sz="1000" spc="-5" dirty="0">
                <a:solidFill>
                  <a:srgbClr val="808080"/>
                </a:solidFill>
                <a:latin typeface="Calibri"/>
                <a:cs typeface="Calibri"/>
              </a:rPr>
              <a:t>is</a:t>
            </a:r>
            <a:r>
              <a:rPr sz="1000" dirty="0">
                <a:solidFill>
                  <a:srgbClr val="808080"/>
                </a:solidFill>
                <a:latin typeface="Calibri"/>
                <a:cs typeface="Calibri"/>
              </a:rPr>
              <a:t> </a:t>
            </a:r>
            <a:r>
              <a:rPr sz="1000" spc="-5" dirty="0">
                <a:solidFill>
                  <a:srgbClr val="808080"/>
                </a:solidFill>
                <a:latin typeface="Calibri"/>
                <a:cs typeface="Calibri"/>
              </a:rPr>
              <a:t>aggregate</a:t>
            </a:r>
            <a:r>
              <a:rPr sz="1000" spc="25" dirty="0">
                <a:solidFill>
                  <a:srgbClr val="808080"/>
                </a:solidFill>
                <a:latin typeface="Calibri"/>
                <a:cs typeface="Calibri"/>
              </a:rPr>
              <a:t> </a:t>
            </a:r>
            <a:r>
              <a:rPr sz="1000" spc="-5" dirty="0">
                <a:solidFill>
                  <a:srgbClr val="808080"/>
                </a:solidFill>
                <a:latin typeface="Calibri"/>
                <a:cs typeface="Calibri"/>
              </a:rPr>
              <a:t>income</a:t>
            </a:r>
            <a:r>
              <a:rPr sz="1000" spc="15" dirty="0">
                <a:solidFill>
                  <a:srgbClr val="808080"/>
                </a:solidFill>
                <a:latin typeface="Calibri"/>
                <a:cs typeface="Calibri"/>
              </a:rPr>
              <a:t> </a:t>
            </a:r>
            <a:r>
              <a:rPr sz="1000" spc="-5" dirty="0">
                <a:solidFill>
                  <a:srgbClr val="808080"/>
                </a:solidFill>
                <a:latin typeface="Calibri"/>
                <a:cs typeface="Calibri"/>
              </a:rPr>
              <a:t>of </a:t>
            </a:r>
            <a:r>
              <a:rPr sz="1000" dirty="0">
                <a:solidFill>
                  <a:srgbClr val="808080"/>
                </a:solidFill>
                <a:latin typeface="Calibri"/>
                <a:cs typeface="Calibri"/>
              </a:rPr>
              <a:t>95</a:t>
            </a:r>
            <a:r>
              <a:rPr sz="975" baseline="25641" dirty="0">
                <a:solidFill>
                  <a:srgbClr val="808080"/>
                </a:solidFill>
                <a:latin typeface="Calibri"/>
                <a:cs typeface="Calibri"/>
              </a:rPr>
              <a:t>th</a:t>
            </a:r>
            <a:r>
              <a:rPr sz="975" spc="135" baseline="25641" dirty="0">
                <a:solidFill>
                  <a:srgbClr val="808080"/>
                </a:solidFill>
                <a:latin typeface="Calibri"/>
                <a:cs typeface="Calibri"/>
              </a:rPr>
              <a:t> </a:t>
            </a:r>
            <a:r>
              <a:rPr sz="1000" spc="-5" dirty="0">
                <a:solidFill>
                  <a:srgbClr val="808080"/>
                </a:solidFill>
                <a:latin typeface="Calibri"/>
                <a:cs typeface="Calibri"/>
              </a:rPr>
              <a:t>percentile</a:t>
            </a:r>
            <a:r>
              <a:rPr sz="1000" spc="15" dirty="0">
                <a:solidFill>
                  <a:srgbClr val="808080"/>
                </a:solidFill>
                <a:latin typeface="Calibri"/>
                <a:cs typeface="Calibri"/>
              </a:rPr>
              <a:t> </a:t>
            </a:r>
            <a:r>
              <a:rPr sz="1000" spc="-10" dirty="0">
                <a:solidFill>
                  <a:srgbClr val="808080"/>
                </a:solidFill>
                <a:latin typeface="Calibri"/>
                <a:cs typeface="Calibri"/>
              </a:rPr>
              <a:t>divided</a:t>
            </a:r>
            <a:r>
              <a:rPr sz="1000" spc="10" dirty="0">
                <a:solidFill>
                  <a:srgbClr val="808080"/>
                </a:solidFill>
                <a:latin typeface="Calibri"/>
                <a:cs typeface="Calibri"/>
              </a:rPr>
              <a:t> </a:t>
            </a:r>
            <a:r>
              <a:rPr sz="1000" spc="-5" dirty="0">
                <a:solidFill>
                  <a:srgbClr val="808080"/>
                </a:solidFill>
                <a:latin typeface="Calibri"/>
                <a:cs typeface="Calibri"/>
              </a:rPr>
              <a:t>by</a:t>
            </a:r>
            <a:r>
              <a:rPr sz="1000" dirty="0">
                <a:solidFill>
                  <a:srgbClr val="808080"/>
                </a:solidFill>
                <a:latin typeface="Calibri"/>
                <a:cs typeface="Calibri"/>
              </a:rPr>
              <a:t> </a:t>
            </a:r>
            <a:r>
              <a:rPr sz="1000" spc="-5" dirty="0">
                <a:solidFill>
                  <a:srgbClr val="808080"/>
                </a:solidFill>
                <a:latin typeface="Calibri"/>
                <a:cs typeface="Calibri"/>
              </a:rPr>
              <a:t>aggregate</a:t>
            </a:r>
            <a:r>
              <a:rPr sz="1000" spc="20" dirty="0">
                <a:solidFill>
                  <a:srgbClr val="808080"/>
                </a:solidFill>
                <a:latin typeface="Calibri"/>
                <a:cs typeface="Calibri"/>
              </a:rPr>
              <a:t> </a:t>
            </a:r>
            <a:r>
              <a:rPr sz="1000" spc="-5" dirty="0">
                <a:solidFill>
                  <a:srgbClr val="808080"/>
                </a:solidFill>
                <a:latin typeface="Calibri"/>
                <a:cs typeface="Calibri"/>
              </a:rPr>
              <a:t>income</a:t>
            </a:r>
            <a:r>
              <a:rPr sz="1000" spc="15" dirty="0">
                <a:solidFill>
                  <a:srgbClr val="808080"/>
                </a:solidFill>
                <a:latin typeface="Calibri"/>
                <a:cs typeface="Calibri"/>
              </a:rPr>
              <a:t> </a:t>
            </a:r>
            <a:r>
              <a:rPr sz="1000" spc="-5" dirty="0">
                <a:solidFill>
                  <a:srgbClr val="808080"/>
                </a:solidFill>
                <a:latin typeface="Calibri"/>
                <a:cs typeface="Calibri"/>
              </a:rPr>
              <a:t>of</a:t>
            </a:r>
            <a:r>
              <a:rPr sz="1000" spc="-10" dirty="0">
                <a:solidFill>
                  <a:srgbClr val="808080"/>
                </a:solidFill>
                <a:latin typeface="Calibri"/>
                <a:cs typeface="Calibri"/>
              </a:rPr>
              <a:t> </a:t>
            </a:r>
            <a:r>
              <a:rPr sz="1000" dirty="0">
                <a:solidFill>
                  <a:srgbClr val="808080"/>
                </a:solidFill>
                <a:latin typeface="Calibri"/>
                <a:cs typeface="Calibri"/>
              </a:rPr>
              <a:t>20</a:t>
            </a:r>
            <a:r>
              <a:rPr sz="975" baseline="25641" dirty="0">
                <a:solidFill>
                  <a:srgbClr val="808080"/>
                </a:solidFill>
                <a:latin typeface="Calibri"/>
                <a:cs typeface="Calibri"/>
              </a:rPr>
              <a:t>th</a:t>
            </a:r>
            <a:r>
              <a:rPr sz="975" spc="150" baseline="25641" dirty="0">
                <a:solidFill>
                  <a:srgbClr val="808080"/>
                </a:solidFill>
                <a:latin typeface="Calibri"/>
                <a:cs typeface="Calibri"/>
              </a:rPr>
              <a:t> </a:t>
            </a:r>
            <a:r>
              <a:rPr sz="1000" spc="-5" dirty="0">
                <a:solidFill>
                  <a:srgbClr val="808080"/>
                </a:solidFill>
                <a:latin typeface="Calibri"/>
                <a:cs typeface="Calibri"/>
              </a:rPr>
              <a:t>percentile </a:t>
            </a:r>
            <a:r>
              <a:rPr sz="1000" dirty="0">
                <a:solidFill>
                  <a:srgbClr val="808080"/>
                </a:solidFill>
                <a:latin typeface="Calibri"/>
                <a:cs typeface="Calibri"/>
              </a:rPr>
              <a:t> </a:t>
            </a:r>
            <a:r>
              <a:rPr sz="1000" spc="-5" dirty="0">
                <a:solidFill>
                  <a:srgbClr val="808080"/>
                </a:solidFill>
                <a:latin typeface="Calibri"/>
                <a:cs typeface="Calibri"/>
              </a:rPr>
              <a:t>2 Excludes</a:t>
            </a:r>
            <a:r>
              <a:rPr sz="1000" spc="5" dirty="0">
                <a:solidFill>
                  <a:srgbClr val="808080"/>
                </a:solidFill>
                <a:latin typeface="Calibri"/>
                <a:cs typeface="Calibri"/>
              </a:rPr>
              <a:t> </a:t>
            </a:r>
            <a:r>
              <a:rPr sz="1000" spc="-5" dirty="0">
                <a:solidFill>
                  <a:srgbClr val="808080"/>
                </a:solidFill>
                <a:latin typeface="Calibri"/>
                <a:cs typeface="Calibri"/>
              </a:rPr>
              <a:t>Atlanta</a:t>
            </a:r>
            <a:r>
              <a:rPr sz="1000" spc="-20" dirty="0">
                <a:solidFill>
                  <a:srgbClr val="808080"/>
                </a:solidFill>
                <a:latin typeface="Calibri"/>
                <a:cs typeface="Calibri"/>
              </a:rPr>
              <a:t> </a:t>
            </a:r>
            <a:r>
              <a:rPr sz="1000" spc="-5" dirty="0">
                <a:solidFill>
                  <a:srgbClr val="808080"/>
                </a:solidFill>
                <a:latin typeface="Calibri"/>
                <a:cs typeface="Calibri"/>
              </a:rPr>
              <a:t>for</a:t>
            </a:r>
            <a:r>
              <a:rPr sz="1000" dirty="0">
                <a:solidFill>
                  <a:srgbClr val="808080"/>
                </a:solidFill>
                <a:latin typeface="Calibri"/>
                <a:cs typeface="Calibri"/>
              </a:rPr>
              <a:t> </a:t>
            </a:r>
            <a:r>
              <a:rPr sz="1000" spc="-5" dirty="0">
                <a:solidFill>
                  <a:srgbClr val="808080"/>
                </a:solidFill>
                <a:latin typeface="Calibri"/>
                <a:cs typeface="Calibri"/>
              </a:rPr>
              <a:t>comparison</a:t>
            </a:r>
            <a:r>
              <a:rPr sz="1000" spc="5" dirty="0">
                <a:solidFill>
                  <a:srgbClr val="808080"/>
                </a:solidFill>
                <a:latin typeface="Calibri"/>
                <a:cs typeface="Calibri"/>
              </a:rPr>
              <a:t> </a:t>
            </a:r>
            <a:r>
              <a:rPr sz="1000" spc="-5" dirty="0">
                <a:solidFill>
                  <a:srgbClr val="808080"/>
                </a:solidFill>
                <a:latin typeface="Calibri"/>
                <a:cs typeface="Calibri"/>
              </a:rPr>
              <a:t>purposes</a:t>
            </a:r>
            <a:endParaRPr sz="1000" dirty="0">
              <a:solidFill>
                <a:prstClr val="black"/>
              </a:solidFill>
              <a:latin typeface="Calibri"/>
              <a:cs typeface="Calibri"/>
            </a:endParaRPr>
          </a:p>
        </p:txBody>
      </p:sp>
      <p:grpSp>
        <p:nvGrpSpPr>
          <p:cNvPr id="7" name="object 7"/>
          <p:cNvGrpSpPr/>
          <p:nvPr/>
        </p:nvGrpSpPr>
        <p:grpSpPr>
          <a:xfrm>
            <a:off x="3739895" y="1666494"/>
            <a:ext cx="1643380" cy="4258310"/>
            <a:chOff x="2215895" y="1666494"/>
            <a:chExt cx="1643380" cy="4258310"/>
          </a:xfrm>
        </p:grpSpPr>
        <p:sp>
          <p:nvSpPr>
            <p:cNvPr id="8" name="object 8"/>
            <p:cNvSpPr/>
            <p:nvPr/>
          </p:nvSpPr>
          <p:spPr>
            <a:xfrm>
              <a:off x="2231135" y="1743456"/>
              <a:ext cx="1628139" cy="379730"/>
            </a:xfrm>
            <a:custGeom>
              <a:avLst/>
              <a:gdLst/>
              <a:ahLst/>
              <a:cxnLst/>
              <a:rect l="l" t="t" r="r" b="b"/>
              <a:pathLst>
                <a:path w="1628139" h="379730">
                  <a:moveTo>
                    <a:pt x="1627632" y="0"/>
                  </a:moveTo>
                  <a:lnTo>
                    <a:pt x="0" y="0"/>
                  </a:lnTo>
                  <a:lnTo>
                    <a:pt x="0" y="379475"/>
                  </a:lnTo>
                  <a:lnTo>
                    <a:pt x="1627632" y="379475"/>
                  </a:lnTo>
                  <a:lnTo>
                    <a:pt x="1627632" y="0"/>
                  </a:lnTo>
                  <a:close/>
                </a:path>
              </a:pathLst>
            </a:custGeom>
            <a:solidFill>
              <a:srgbClr val="FCCD33"/>
            </a:solidFill>
          </p:spPr>
          <p:txBody>
            <a:bodyPr wrap="square" lIns="0" tIns="0" rIns="0" bIns="0" rtlCol="0"/>
            <a:lstStyle/>
            <a:p>
              <a:endParaRPr dirty="0">
                <a:solidFill>
                  <a:prstClr val="black"/>
                </a:solidFill>
                <a:latin typeface="Calibri"/>
              </a:endParaRPr>
            </a:p>
          </p:txBody>
        </p:sp>
        <p:sp>
          <p:nvSpPr>
            <p:cNvPr id="9" name="object 9"/>
            <p:cNvSpPr/>
            <p:nvPr/>
          </p:nvSpPr>
          <p:spPr>
            <a:xfrm>
              <a:off x="2231135" y="4936235"/>
              <a:ext cx="600710" cy="381000"/>
            </a:xfrm>
            <a:custGeom>
              <a:avLst/>
              <a:gdLst/>
              <a:ahLst/>
              <a:cxnLst/>
              <a:rect l="l" t="t" r="r" b="b"/>
              <a:pathLst>
                <a:path w="600710" h="381000">
                  <a:moveTo>
                    <a:pt x="600456" y="0"/>
                  </a:moveTo>
                  <a:lnTo>
                    <a:pt x="0" y="0"/>
                  </a:lnTo>
                  <a:lnTo>
                    <a:pt x="0" y="381000"/>
                  </a:lnTo>
                  <a:lnTo>
                    <a:pt x="600456" y="381000"/>
                  </a:lnTo>
                  <a:lnTo>
                    <a:pt x="600456" y="0"/>
                  </a:lnTo>
                  <a:close/>
                </a:path>
              </a:pathLst>
            </a:custGeom>
            <a:solidFill>
              <a:srgbClr val="01397E"/>
            </a:solidFill>
          </p:spPr>
          <p:txBody>
            <a:bodyPr wrap="square" lIns="0" tIns="0" rIns="0" bIns="0" rtlCol="0"/>
            <a:lstStyle/>
            <a:p>
              <a:endParaRPr dirty="0">
                <a:solidFill>
                  <a:prstClr val="black"/>
                </a:solidFill>
                <a:latin typeface="Calibri"/>
              </a:endParaRPr>
            </a:p>
          </p:txBody>
        </p:sp>
        <p:sp>
          <p:nvSpPr>
            <p:cNvPr id="10" name="object 10"/>
            <p:cNvSpPr/>
            <p:nvPr/>
          </p:nvSpPr>
          <p:spPr>
            <a:xfrm>
              <a:off x="2231135" y="5468111"/>
              <a:ext cx="833755" cy="381000"/>
            </a:xfrm>
            <a:custGeom>
              <a:avLst/>
              <a:gdLst/>
              <a:ahLst/>
              <a:cxnLst/>
              <a:rect l="l" t="t" r="r" b="b"/>
              <a:pathLst>
                <a:path w="833755" h="381000">
                  <a:moveTo>
                    <a:pt x="833627" y="0"/>
                  </a:moveTo>
                  <a:lnTo>
                    <a:pt x="0" y="0"/>
                  </a:lnTo>
                  <a:lnTo>
                    <a:pt x="0" y="381000"/>
                  </a:lnTo>
                  <a:lnTo>
                    <a:pt x="833627" y="381000"/>
                  </a:lnTo>
                  <a:lnTo>
                    <a:pt x="833627" y="0"/>
                  </a:lnTo>
                  <a:close/>
                </a:path>
              </a:pathLst>
            </a:custGeom>
            <a:solidFill>
              <a:srgbClr val="808080"/>
            </a:solidFill>
          </p:spPr>
          <p:txBody>
            <a:bodyPr wrap="square" lIns="0" tIns="0" rIns="0" bIns="0" rtlCol="0"/>
            <a:lstStyle/>
            <a:p>
              <a:endParaRPr dirty="0">
                <a:solidFill>
                  <a:prstClr val="black"/>
                </a:solidFill>
                <a:latin typeface="Calibri"/>
              </a:endParaRPr>
            </a:p>
          </p:txBody>
        </p:sp>
        <p:sp>
          <p:nvSpPr>
            <p:cNvPr id="11" name="object 11"/>
            <p:cNvSpPr/>
            <p:nvPr/>
          </p:nvSpPr>
          <p:spPr>
            <a:xfrm>
              <a:off x="2231136" y="2275331"/>
              <a:ext cx="1149350" cy="2508885"/>
            </a:xfrm>
            <a:custGeom>
              <a:avLst/>
              <a:gdLst/>
              <a:ahLst/>
              <a:cxnLst/>
              <a:rect l="l" t="t" r="r" b="b"/>
              <a:pathLst>
                <a:path w="1149350" h="2508885">
                  <a:moveTo>
                    <a:pt x="717804" y="0"/>
                  </a:moveTo>
                  <a:lnTo>
                    <a:pt x="0" y="0"/>
                  </a:lnTo>
                  <a:lnTo>
                    <a:pt x="0" y="379476"/>
                  </a:lnTo>
                  <a:lnTo>
                    <a:pt x="717804" y="379476"/>
                  </a:lnTo>
                  <a:lnTo>
                    <a:pt x="717804" y="0"/>
                  </a:lnTo>
                  <a:close/>
                </a:path>
                <a:path w="1149350" h="2508885">
                  <a:moveTo>
                    <a:pt x="774192" y="531876"/>
                  </a:moveTo>
                  <a:lnTo>
                    <a:pt x="0" y="531876"/>
                  </a:lnTo>
                  <a:lnTo>
                    <a:pt x="0" y="912876"/>
                  </a:lnTo>
                  <a:lnTo>
                    <a:pt x="774192" y="912876"/>
                  </a:lnTo>
                  <a:lnTo>
                    <a:pt x="774192" y="531876"/>
                  </a:lnTo>
                  <a:close/>
                </a:path>
                <a:path w="1149350" h="2508885">
                  <a:moveTo>
                    <a:pt x="893064" y="1597164"/>
                  </a:moveTo>
                  <a:lnTo>
                    <a:pt x="0" y="1597164"/>
                  </a:lnTo>
                  <a:lnTo>
                    <a:pt x="0" y="1976628"/>
                  </a:lnTo>
                  <a:lnTo>
                    <a:pt x="893064" y="1976628"/>
                  </a:lnTo>
                  <a:lnTo>
                    <a:pt x="893064" y="1597164"/>
                  </a:lnTo>
                  <a:close/>
                </a:path>
                <a:path w="1149350" h="2508885">
                  <a:moveTo>
                    <a:pt x="1024128" y="1063739"/>
                  </a:moveTo>
                  <a:lnTo>
                    <a:pt x="0" y="1063739"/>
                  </a:lnTo>
                  <a:lnTo>
                    <a:pt x="0" y="1444752"/>
                  </a:lnTo>
                  <a:lnTo>
                    <a:pt x="1024128" y="1444752"/>
                  </a:lnTo>
                  <a:lnTo>
                    <a:pt x="1024128" y="1063739"/>
                  </a:lnTo>
                  <a:close/>
                </a:path>
                <a:path w="1149350" h="2508885">
                  <a:moveTo>
                    <a:pt x="1149096" y="2129028"/>
                  </a:moveTo>
                  <a:lnTo>
                    <a:pt x="0" y="2129028"/>
                  </a:lnTo>
                  <a:lnTo>
                    <a:pt x="0" y="2508504"/>
                  </a:lnTo>
                  <a:lnTo>
                    <a:pt x="1149096" y="2508504"/>
                  </a:lnTo>
                  <a:lnTo>
                    <a:pt x="1149096" y="2129028"/>
                  </a:lnTo>
                  <a:close/>
                </a:path>
              </a:pathLst>
            </a:custGeom>
            <a:solidFill>
              <a:srgbClr val="C7D5EA"/>
            </a:solidFill>
          </p:spPr>
          <p:txBody>
            <a:bodyPr wrap="square" lIns="0" tIns="0" rIns="0" bIns="0" rtlCol="0"/>
            <a:lstStyle/>
            <a:p>
              <a:endParaRPr dirty="0">
                <a:solidFill>
                  <a:prstClr val="black"/>
                </a:solidFill>
                <a:latin typeface="Calibri"/>
              </a:endParaRPr>
            </a:p>
          </p:txBody>
        </p:sp>
        <p:sp>
          <p:nvSpPr>
            <p:cNvPr id="12" name="object 12"/>
            <p:cNvSpPr/>
            <p:nvPr/>
          </p:nvSpPr>
          <p:spPr>
            <a:xfrm>
              <a:off x="2230373" y="1666494"/>
              <a:ext cx="0" cy="4258310"/>
            </a:xfrm>
            <a:custGeom>
              <a:avLst/>
              <a:gdLst/>
              <a:ahLst/>
              <a:cxnLst/>
              <a:rect l="l" t="t" r="r" b="b"/>
              <a:pathLst>
                <a:path h="4258310">
                  <a:moveTo>
                    <a:pt x="0" y="0"/>
                  </a:moveTo>
                  <a:lnTo>
                    <a:pt x="0" y="4258056"/>
                  </a:lnTo>
                </a:path>
              </a:pathLst>
            </a:custGeom>
            <a:ln w="28956">
              <a:solidFill>
                <a:srgbClr val="808080"/>
              </a:solidFill>
            </a:ln>
          </p:spPr>
          <p:txBody>
            <a:bodyPr wrap="square" lIns="0" tIns="0" rIns="0" bIns="0" rtlCol="0"/>
            <a:lstStyle/>
            <a:p>
              <a:endParaRPr dirty="0">
                <a:solidFill>
                  <a:prstClr val="black"/>
                </a:solidFill>
                <a:latin typeface="Calibri"/>
              </a:endParaRPr>
            </a:p>
          </p:txBody>
        </p:sp>
      </p:grpSp>
      <p:graphicFrame>
        <p:nvGraphicFramePr>
          <p:cNvPr id="13" name="object 13"/>
          <p:cNvGraphicFramePr>
            <a:graphicFrameLocks noGrp="1"/>
          </p:cNvGraphicFramePr>
          <p:nvPr/>
        </p:nvGraphicFramePr>
        <p:xfrm>
          <a:off x="2883409" y="975360"/>
          <a:ext cx="2802253" cy="5042148"/>
        </p:xfrm>
        <a:graphic>
          <a:graphicData uri="http://schemas.openxmlformats.org/drawingml/2006/table">
            <a:tbl>
              <a:tblPr firstRow="1" bandRow="1">
                <a:tableStyleId>{2D5ABB26-0587-4C30-8999-92F81FD0307C}</a:tableStyleId>
              </a:tblPr>
              <a:tblGrid>
                <a:gridCol w="1036319">
                  <a:extLst>
                    <a:ext uri="{9D8B030D-6E8A-4147-A177-3AD203B41FA5}">
                      <a16:colId xmlns:a16="http://schemas.microsoft.com/office/drawing/2014/main" val="20000"/>
                    </a:ext>
                  </a:extLst>
                </a:gridCol>
                <a:gridCol w="520065">
                  <a:extLst>
                    <a:ext uri="{9D8B030D-6E8A-4147-A177-3AD203B41FA5}">
                      <a16:colId xmlns:a16="http://schemas.microsoft.com/office/drawing/2014/main" val="20001"/>
                    </a:ext>
                  </a:extLst>
                </a:gridCol>
                <a:gridCol w="1245869">
                  <a:extLst>
                    <a:ext uri="{9D8B030D-6E8A-4147-A177-3AD203B41FA5}">
                      <a16:colId xmlns:a16="http://schemas.microsoft.com/office/drawing/2014/main" val="20002"/>
                    </a:ext>
                  </a:extLst>
                </a:gridCol>
              </a:tblGrid>
              <a:tr h="370078">
                <a:tc gridSpan="3">
                  <a:txBody>
                    <a:bodyPr/>
                    <a:lstStyle/>
                    <a:p>
                      <a:pPr marL="70485">
                        <a:lnSpc>
                          <a:spcPct val="100000"/>
                        </a:lnSpc>
                        <a:spcBef>
                          <a:spcPts val="560"/>
                        </a:spcBef>
                      </a:pPr>
                      <a:r>
                        <a:rPr sz="1400" b="1" dirty="0">
                          <a:solidFill>
                            <a:srgbClr val="1F487C"/>
                          </a:solidFill>
                          <a:latin typeface="Calibri"/>
                          <a:cs typeface="Calibri"/>
                        </a:rPr>
                        <a:t>Inequality</a:t>
                      </a:r>
                      <a:r>
                        <a:rPr sz="1400" b="1" spc="-45" dirty="0">
                          <a:solidFill>
                            <a:srgbClr val="1F487C"/>
                          </a:solidFill>
                          <a:latin typeface="Calibri"/>
                          <a:cs typeface="Calibri"/>
                        </a:rPr>
                        <a:t> </a:t>
                      </a:r>
                      <a:r>
                        <a:rPr sz="1400" b="1" dirty="0">
                          <a:solidFill>
                            <a:srgbClr val="1F487C"/>
                          </a:solidFill>
                          <a:latin typeface="Calibri"/>
                          <a:cs typeface="Calibri"/>
                        </a:rPr>
                        <a:t>–</a:t>
                      </a:r>
                      <a:r>
                        <a:rPr sz="1400" b="1" spc="-15" dirty="0">
                          <a:solidFill>
                            <a:srgbClr val="1F487C"/>
                          </a:solidFill>
                          <a:latin typeface="Calibri"/>
                          <a:cs typeface="Calibri"/>
                        </a:rPr>
                        <a:t> </a:t>
                      </a:r>
                      <a:r>
                        <a:rPr sz="1400" b="1" dirty="0">
                          <a:solidFill>
                            <a:srgbClr val="1F487C"/>
                          </a:solidFill>
                          <a:latin typeface="Calibri"/>
                          <a:cs typeface="Calibri"/>
                        </a:rPr>
                        <a:t>City</a:t>
                      </a:r>
                      <a:r>
                        <a:rPr sz="1400" b="1" spc="-30" dirty="0">
                          <a:solidFill>
                            <a:srgbClr val="1F487C"/>
                          </a:solidFill>
                          <a:latin typeface="Calibri"/>
                          <a:cs typeface="Calibri"/>
                        </a:rPr>
                        <a:t> </a:t>
                      </a:r>
                      <a:r>
                        <a:rPr sz="1400" b="1" spc="-10" dirty="0">
                          <a:solidFill>
                            <a:srgbClr val="1F487C"/>
                          </a:solidFill>
                          <a:latin typeface="Calibri"/>
                          <a:cs typeface="Calibri"/>
                        </a:rPr>
                        <a:t>level</a:t>
                      </a:r>
                      <a:endParaRPr sz="1400" dirty="0">
                        <a:latin typeface="Calibri"/>
                        <a:cs typeface="Calibri"/>
                      </a:endParaRPr>
                    </a:p>
                  </a:txBody>
                  <a:tcPr marL="0" marR="0" marT="71120" marB="0">
                    <a:solidFill>
                      <a:srgbClr val="C7D5EA"/>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79632">
                <a:tc>
                  <a:txBody>
                    <a:bodyPr/>
                    <a:lstStyle/>
                    <a:p>
                      <a:pPr marL="82550">
                        <a:lnSpc>
                          <a:spcPct val="100000"/>
                        </a:lnSpc>
                        <a:spcBef>
                          <a:spcPts val="190"/>
                        </a:spcBef>
                      </a:pPr>
                      <a:r>
                        <a:rPr sz="1400" spc="-5" dirty="0">
                          <a:solidFill>
                            <a:srgbClr val="7E7E7E"/>
                          </a:solidFill>
                          <a:latin typeface="Calibri"/>
                          <a:cs typeface="Calibri"/>
                        </a:rPr>
                        <a:t>95/20</a:t>
                      </a:r>
                      <a:r>
                        <a:rPr sz="1400" spc="5" dirty="0">
                          <a:solidFill>
                            <a:srgbClr val="7E7E7E"/>
                          </a:solidFill>
                          <a:latin typeface="Calibri"/>
                          <a:cs typeface="Calibri"/>
                        </a:rPr>
                        <a:t> </a:t>
                      </a:r>
                      <a:r>
                        <a:rPr sz="1400" spc="-5" dirty="0">
                          <a:solidFill>
                            <a:srgbClr val="7E7E7E"/>
                          </a:solidFill>
                          <a:latin typeface="Calibri"/>
                          <a:cs typeface="Calibri"/>
                        </a:rPr>
                        <a:t>ratio</a:t>
                      </a:r>
                      <a:r>
                        <a:rPr sz="1350" spc="-7" baseline="24691" dirty="0">
                          <a:solidFill>
                            <a:srgbClr val="7E7E7E"/>
                          </a:solidFill>
                          <a:latin typeface="Calibri"/>
                          <a:cs typeface="Calibri"/>
                        </a:rPr>
                        <a:t>1</a:t>
                      </a:r>
                      <a:endParaRPr sz="1350" baseline="24691" dirty="0">
                        <a:latin typeface="Calibri"/>
                        <a:cs typeface="Calibri"/>
                      </a:endParaRPr>
                    </a:p>
                  </a:txBody>
                  <a:tcPr marL="0" marR="0" marT="24130" marB="0">
                    <a:lnL w="28575">
                      <a:solidFill>
                        <a:srgbClr val="C7D5EA"/>
                      </a:solidFill>
                      <a:prstDash val="solid"/>
                    </a:lnL>
                  </a:tcPr>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1"/>
                  </a:ext>
                </a:extLst>
              </a:tr>
              <a:tr h="489799">
                <a:tc>
                  <a:txBody>
                    <a:bodyPr/>
                    <a:lstStyle/>
                    <a:p>
                      <a:pPr marL="67310">
                        <a:lnSpc>
                          <a:spcPct val="100000"/>
                        </a:lnSpc>
                        <a:spcBef>
                          <a:spcPts val="700"/>
                        </a:spcBef>
                      </a:pPr>
                      <a:r>
                        <a:rPr sz="1400" spc="-15" dirty="0">
                          <a:latin typeface="Calibri"/>
                          <a:cs typeface="Calibri"/>
                        </a:rPr>
                        <a:t>Atlanta</a:t>
                      </a:r>
                      <a:endParaRPr sz="1400" dirty="0">
                        <a:latin typeface="Calibri"/>
                        <a:cs typeface="Calibri"/>
                      </a:endParaRPr>
                    </a:p>
                  </a:txBody>
                  <a:tcPr marL="0" marR="0" marT="88900" marB="0">
                    <a:lnL w="28575">
                      <a:solidFill>
                        <a:srgbClr val="C7D5EA"/>
                      </a:solidFill>
                      <a:prstDash val="solid"/>
                    </a:lnL>
                  </a:tcPr>
                </a:tc>
                <a:tc>
                  <a:txBody>
                    <a:bodyPr/>
                    <a:lstStyle/>
                    <a:p>
                      <a:pPr>
                        <a:lnSpc>
                          <a:spcPct val="100000"/>
                        </a:lnSpc>
                      </a:pPr>
                      <a:endParaRPr sz="1200" dirty="0">
                        <a:latin typeface="Times New Roman"/>
                        <a:cs typeface="Times New Roman"/>
                      </a:endParaRPr>
                    </a:p>
                  </a:txBody>
                  <a:tcPr marL="0" marR="0" marT="0" marB="0"/>
                </a:tc>
                <a:tc>
                  <a:txBody>
                    <a:bodyPr/>
                    <a:lstStyle/>
                    <a:p>
                      <a:pPr marL="29209">
                        <a:lnSpc>
                          <a:spcPct val="100000"/>
                        </a:lnSpc>
                        <a:spcBef>
                          <a:spcPts val="715"/>
                        </a:spcBef>
                      </a:pPr>
                      <a:r>
                        <a:rPr sz="1400" spc="-5" dirty="0">
                          <a:solidFill>
                            <a:srgbClr val="FFFFFF"/>
                          </a:solidFill>
                          <a:latin typeface="Calibri"/>
                          <a:cs typeface="Calibri"/>
                        </a:rPr>
                        <a:t>18</a:t>
                      </a:r>
                      <a:endParaRPr sz="1400" dirty="0">
                        <a:latin typeface="Calibri"/>
                        <a:cs typeface="Calibri"/>
                      </a:endParaRPr>
                    </a:p>
                  </a:txBody>
                  <a:tcPr marL="0" marR="0" marT="90805" marB="0">
                    <a:lnR w="28575">
                      <a:solidFill>
                        <a:srgbClr val="C7D5EA"/>
                      </a:solidFill>
                      <a:prstDash val="solid"/>
                    </a:lnR>
                  </a:tcPr>
                </a:tc>
                <a:extLst>
                  <a:ext uri="{0D108BD9-81ED-4DB2-BD59-A6C34878D82A}">
                    <a16:rowId xmlns:a16="http://schemas.microsoft.com/office/drawing/2014/main" val="10002"/>
                  </a:ext>
                </a:extLst>
              </a:tr>
              <a:tr h="532050">
                <a:tc>
                  <a:txBody>
                    <a:bodyPr/>
                    <a:lstStyle/>
                    <a:p>
                      <a:pPr marL="67310">
                        <a:lnSpc>
                          <a:spcPct val="100000"/>
                        </a:lnSpc>
                        <a:spcBef>
                          <a:spcPts val="1040"/>
                        </a:spcBef>
                      </a:pPr>
                      <a:r>
                        <a:rPr sz="1400" spc="-5" dirty="0">
                          <a:latin typeface="Calibri"/>
                          <a:cs typeface="Calibri"/>
                        </a:rPr>
                        <a:t>Austin</a:t>
                      </a:r>
                      <a:endParaRPr sz="1400" dirty="0">
                        <a:latin typeface="Calibri"/>
                        <a:cs typeface="Calibri"/>
                      </a:endParaRPr>
                    </a:p>
                  </a:txBody>
                  <a:tcPr marL="0" marR="0" marT="132080" marB="0">
                    <a:lnL w="28575">
                      <a:solidFill>
                        <a:srgbClr val="C7D5EA"/>
                      </a:solidFill>
                      <a:prstDash val="solid"/>
                    </a:lnL>
                  </a:tcPr>
                </a:tc>
                <a:tc>
                  <a:txBody>
                    <a:bodyPr/>
                    <a:lstStyle/>
                    <a:p>
                      <a:pPr marL="139065">
                        <a:lnSpc>
                          <a:spcPct val="100000"/>
                        </a:lnSpc>
                        <a:spcBef>
                          <a:spcPts val="1050"/>
                        </a:spcBef>
                      </a:pPr>
                      <a:r>
                        <a:rPr sz="1400" dirty="0">
                          <a:latin typeface="Calibri"/>
                          <a:cs typeface="Calibri"/>
                        </a:rPr>
                        <a:t>8</a:t>
                      </a:r>
                    </a:p>
                  </a:txBody>
                  <a:tcPr marL="0" marR="0" marT="133350"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3"/>
                  </a:ext>
                </a:extLst>
              </a:tr>
              <a:tr h="532051">
                <a:tc>
                  <a:txBody>
                    <a:bodyPr/>
                    <a:lstStyle/>
                    <a:p>
                      <a:pPr marL="67310">
                        <a:lnSpc>
                          <a:spcPct val="100000"/>
                        </a:lnSpc>
                        <a:spcBef>
                          <a:spcPts val="1040"/>
                        </a:spcBef>
                      </a:pPr>
                      <a:r>
                        <a:rPr sz="1400" spc="-10" dirty="0">
                          <a:latin typeface="Calibri"/>
                          <a:cs typeface="Calibri"/>
                        </a:rPr>
                        <a:t>Charlotte</a:t>
                      </a:r>
                      <a:endParaRPr sz="1400" dirty="0">
                        <a:latin typeface="Calibri"/>
                        <a:cs typeface="Calibri"/>
                      </a:endParaRPr>
                    </a:p>
                  </a:txBody>
                  <a:tcPr marL="0" marR="0" marT="132080" marB="0">
                    <a:lnL w="28575">
                      <a:solidFill>
                        <a:srgbClr val="C7D5EA"/>
                      </a:solidFill>
                      <a:prstDash val="solid"/>
                    </a:lnL>
                  </a:tcPr>
                </a:tc>
                <a:tc>
                  <a:txBody>
                    <a:bodyPr/>
                    <a:lstStyle/>
                    <a:p>
                      <a:pPr marL="167640">
                        <a:lnSpc>
                          <a:spcPct val="100000"/>
                        </a:lnSpc>
                        <a:spcBef>
                          <a:spcPts val="1050"/>
                        </a:spcBef>
                      </a:pPr>
                      <a:r>
                        <a:rPr sz="1400" dirty="0">
                          <a:latin typeface="Calibri"/>
                          <a:cs typeface="Calibri"/>
                        </a:rPr>
                        <a:t>8</a:t>
                      </a:r>
                    </a:p>
                  </a:txBody>
                  <a:tcPr marL="0" marR="0" marT="133350"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4"/>
                  </a:ext>
                </a:extLst>
              </a:tr>
              <a:tr h="531961">
                <a:tc>
                  <a:txBody>
                    <a:bodyPr/>
                    <a:lstStyle/>
                    <a:p>
                      <a:pPr marL="67310">
                        <a:lnSpc>
                          <a:spcPct val="100000"/>
                        </a:lnSpc>
                        <a:spcBef>
                          <a:spcPts val="1040"/>
                        </a:spcBef>
                      </a:pPr>
                      <a:r>
                        <a:rPr sz="1400" dirty="0">
                          <a:latin typeface="Calibri"/>
                          <a:cs typeface="Calibri"/>
                        </a:rPr>
                        <a:t>Dallas</a:t>
                      </a:r>
                    </a:p>
                  </a:txBody>
                  <a:tcPr marL="0" marR="0" marT="132080" marB="0">
                    <a:lnL w="28575">
                      <a:solidFill>
                        <a:srgbClr val="C7D5EA"/>
                      </a:solidFill>
                      <a:prstDash val="solid"/>
                    </a:lnL>
                  </a:tcPr>
                </a:tc>
                <a:tc>
                  <a:txBody>
                    <a:bodyPr/>
                    <a:lstStyle/>
                    <a:p>
                      <a:pPr marL="247015">
                        <a:lnSpc>
                          <a:spcPct val="100000"/>
                        </a:lnSpc>
                        <a:spcBef>
                          <a:spcPts val="1050"/>
                        </a:spcBef>
                      </a:pPr>
                      <a:r>
                        <a:rPr sz="1400" spc="-5" dirty="0">
                          <a:latin typeface="Calibri"/>
                          <a:cs typeface="Calibri"/>
                        </a:rPr>
                        <a:t>11</a:t>
                      </a:r>
                      <a:endParaRPr sz="1400" dirty="0">
                        <a:latin typeface="Calibri"/>
                        <a:cs typeface="Calibri"/>
                      </a:endParaRPr>
                    </a:p>
                  </a:txBody>
                  <a:tcPr marL="0" marR="0" marT="133350"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5"/>
                  </a:ext>
                </a:extLst>
              </a:tr>
              <a:tr h="532853">
                <a:tc>
                  <a:txBody>
                    <a:bodyPr/>
                    <a:lstStyle/>
                    <a:p>
                      <a:pPr marL="67310">
                        <a:lnSpc>
                          <a:spcPct val="100000"/>
                        </a:lnSpc>
                        <a:spcBef>
                          <a:spcPts val="1035"/>
                        </a:spcBef>
                      </a:pPr>
                      <a:r>
                        <a:rPr sz="1400" spc="-5" dirty="0">
                          <a:latin typeface="Calibri"/>
                          <a:cs typeface="Calibri"/>
                        </a:rPr>
                        <a:t>Houston</a:t>
                      </a:r>
                      <a:endParaRPr sz="1400" dirty="0">
                        <a:latin typeface="Calibri"/>
                        <a:cs typeface="Calibri"/>
                      </a:endParaRPr>
                    </a:p>
                  </a:txBody>
                  <a:tcPr marL="0" marR="0" marT="131445" marB="0">
                    <a:lnL w="28575">
                      <a:solidFill>
                        <a:srgbClr val="C7D5EA"/>
                      </a:solidFill>
                      <a:prstDash val="solid"/>
                    </a:lnL>
                  </a:tcPr>
                </a:tc>
                <a:tc>
                  <a:txBody>
                    <a:bodyPr/>
                    <a:lstStyle/>
                    <a:p>
                      <a:pPr marL="182245">
                        <a:lnSpc>
                          <a:spcPct val="100000"/>
                        </a:lnSpc>
                        <a:spcBef>
                          <a:spcPts val="1055"/>
                        </a:spcBef>
                      </a:pPr>
                      <a:r>
                        <a:rPr sz="1400" spc="-5" dirty="0">
                          <a:latin typeface="Calibri"/>
                          <a:cs typeface="Calibri"/>
                        </a:rPr>
                        <a:t>10</a:t>
                      </a:r>
                      <a:endParaRPr sz="1400" dirty="0">
                        <a:latin typeface="Calibri"/>
                        <a:cs typeface="Calibri"/>
                      </a:endParaRPr>
                    </a:p>
                  </a:txBody>
                  <a:tcPr marL="0" marR="0" marT="133985"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6"/>
                  </a:ext>
                </a:extLst>
              </a:tr>
              <a:tr h="531981">
                <a:tc>
                  <a:txBody>
                    <a:bodyPr/>
                    <a:lstStyle/>
                    <a:p>
                      <a:pPr marL="67310">
                        <a:lnSpc>
                          <a:spcPct val="100000"/>
                        </a:lnSpc>
                        <a:spcBef>
                          <a:spcPts val="1040"/>
                        </a:spcBef>
                      </a:pPr>
                      <a:r>
                        <a:rPr sz="1400" dirty="0">
                          <a:latin typeface="Calibri"/>
                          <a:cs typeface="Calibri"/>
                        </a:rPr>
                        <a:t>Miami</a:t>
                      </a:r>
                    </a:p>
                  </a:txBody>
                  <a:tcPr marL="0" marR="0" marT="132080" marB="0">
                    <a:lnL w="28575">
                      <a:solidFill>
                        <a:srgbClr val="C7D5EA"/>
                      </a:solidFill>
                      <a:prstDash val="solid"/>
                    </a:lnL>
                  </a:tcPr>
                </a:tc>
                <a:tc>
                  <a:txBody>
                    <a:bodyPr/>
                    <a:lstStyle/>
                    <a:p>
                      <a:pPr marL="309880">
                        <a:lnSpc>
                          <a:spcPct val="100000"/>
                        </a:lnSpc>
                        <a:spcBef>
                          <a:spcPts val="1050"/>
                        </a:spcBef>
                      </a:pPr>
                      <a:r>
                        <a:rPr sz="1400" spc="-5" dirty="0">
                          <a:latin typeface="Calibri"/>
                          <a:cs typeface="Calibri"/>
                        </a:rPr>
                        <a:t>12</a:t>
                      </a:r>
                      <a:endParaRPr sz="1400" dirty="0">
                        <a:latin typeface="Calibri"/>
                        <a:cs typeface="Calibri"/>
                      </a:endParaRPr>
                    </a:p>
                  </a:txBody>
                  <a:tcPr marL="0" marR="0" marT="133350"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7"/>
                  </a:ext>
                </a:extLst>
              </a:tr>
              <a:tr h="478756">
                <a:tc>
                  <a:txBody>
                    <a:bodyPr/>
                    <a:lstStyle/>
                    <a:p>
                      <a:pPr marL="67310">
                        <a:lnSpc>
                          <a:spcPct val="100000"/>
                        </a:lnSpc>
                        <a:spcBef>
                          <a:spcPts val="1040"/>
                        </a:spcBef>
                      </a:pPr>
                      <a:r>
                        <a:rPr sz="1400" dirty="0">
                          <a:latin typeface="Calibri"/>
                          <a:cs typeface="Calibri"/>
                        </a:rPr>
                        <a:t>Raleigh</a:t>
                      </a:r>
                    </a:p>
                  </a:txBody>
                  <a:tcPr marL="0" marR="0" marT="132080" marB="0">
                    <a:lnL w="28575">
                      <a:solidFill>
                        <a:srgbClr val="C7D5EA"/>
                      </a:solidFill>
                      <a:prstDash val="solid"/>
                    </a:lnL>
                  </a:tcPr>
                </a:tc>
                <a:tc>
                  <a:txBody>
                    <a:bodyPr/>
                    <a:lstStyle/>
                    <a:p>
                      <a:pPr marL="80645">
                        <a:lnSpc>
                          <a:spcPct val="100000"/>
                        </a:lnSpc>
                        <a:spcBef>
                          <a:spcPts val="1050"/>
                        </a:spcBef>
                      </a:pPr>
                      <a:r>
                        <a:rPr sz="1400" dirty="0">
                          <a:solidFill>
                            <a:srgbClr val="FFFFFF"/>
                          </a:solidFill>
                          <a:latin typeface="Calibri"/>
                          <a:cs typeface="Calibri"/>
                        </a:rPr>
                        <a:t>7</a:t>
                      </a:r>
                      <a:endParaRPr sz="1400" dirty="0">
                        <a:latin typeface="Calibri"/>
                        <a:cs typeface="Calibri"/>
                      </a:endParaRPr>
                    </a:p>
                  </a:txBody>
                  <a:tcPr marL="0" marR="0" marT="133350"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8"/>
                  </a:ext>
                </a:extLst>
              </a:tr>
              <a:tr h="314123">
                <a:tc>
                  <a:txBody>
                    <a:bodyPr/>
                    <a:lstStyle/>
                    <a:p>
                      <a:pPr marL="67310">
                        <a:lnSpc>
                          <a:spcPct val="100000"/>
                        </a:lnSpc>
                        <a:spcBef>
                          <a:spcPts val="620"/>
                        </a:spcBef>
                      </a:pPr>
                      <a:r>
                        <a:rPr sz="1400" spc="-5" dirty="0">
                          <a:latin typeface="Calibri"/>
                          <a:cs typeface="Calibri"/>
                        </a:rPr>
                        <a:t>Southern</a:t>
                      </a:r>
                      <a:endParaRPr sz="1400" dirty="0">
                        <a:latin typeface="Calibri"/>
                        <a:cs typeface="Calibri"/>
                      </a:endParaRPr>
                    </a:p>
                  </a:txBody>
                  <a:tcPr marL="0" marR="0" marT="78740" marB="0">
                    <a:lnL w="28575">
                      <a:solidFill>
                        <a:srgbClr val="C7D5EA"/>
                      </a:solidFill>
                      <a:prstDash val="solid"/>
                    </a:lnL>
                  </a:tcPr>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tcPr>
                </a:tc>
                <a:extLst>
                  <a:ext uri="{0D108BD9-81ED-4DB2-BD59-A6C34878D82A}">
                    <a16:rowId xmlns:a16="http://schemas.microsoft.com/office/drawing/2014/main" val="10009"/>
                  </a:ext>
                </a:extLst>
              </a:tr>
              <a:tr h="348864">
                <a:tc>
                  <a:txBody>
                    <a:bodyPr/>
                    <a:lstStyle/>
                    <a:p>
                      <a:pPr marL="67310">
                        <a:lnSpc>
                          <a:spcPts val="1505"/>
                        </a:lnSpc>
                      </a:pPr>
                      <a:r>
                        <a:rPr sz="1400" spc="-5" dirty="0">
                          <a:latin typeface="Calibri"/>
                          <a:cs typeface="Calibri"/>
                        </a:rPr>
                        <a:t>median</a:t>
                      </a:r>
                      <a:r>
                        <a:rPr sz="1350" spc="-7" baseline="24691" dirty="0">
                          <a:latin typeface="Calibri"/>
                          <a:cs typeface="Calibri"/>
                        </a:rPr>
                        <a:t>2</a:t>
                      </a:r>
                      <a:endParaRPr sz="1350" baseline="24691" dirty="0">
                        <a:latin typeface="Calibri"/>
                        <a:cs typeface="Calibri"/>
                      </a:endParaRPr>
                    </a:p>
                  </a:txBody>
                  <a:tcPr marL="0" marR="0" marT="0" marB="0">
                    <a:lnL w="28575">
                      <a:solidFill>
                        <a:srgbClr val="C7D5EA"/>
                      </a:solidFill>
                      <a:prstDash val="solid"/>
                    </a:lnL>
                    <a:lnB w="28575">
                      <a:solidFill>
                        <a:srgbClr val="C7D5EA"/>
                      </a:solidFill>
                      <a:prstDash val="solid"/>
                    </a:lnB>
                  </a:tcPr>
                </a:tc>
                <a:tc>
                  <a:txBody>
                    <a:bodyPr/>
                    <a:lstStyle/>
                    <a:p>
                      <a:pPr>
                        <a:lnSpc>
                          <a:spcPct val="100000"/>
                        </a:lnSpc>
                      </a:pPr>
                      <a:endParaRPr sz="1200" dirty="0">
                        <a:latin typeface="Times New Roman"/>
                        <a:cs typeface="Times New Roman"/>
                      </a:endParaRPr>
                    </a:p>
                  </a:txBody>
                  <a:tcPr marL="0" marR="0" marT="0" marB="0">
                    <a:lnB w="28575">
                      <a:solidFill>
                        <a:srgbClr val="C7D5EA"/>
                      </a:solidFill>
                      <a:prstDash val="solid"/>
                    </a:lnB>
                  </a:tcPr>
                </a:tc>
                <a:tc>
                  <a:txBody>
                    <a:bodyPr/>
                    <a:lstStyle/>
                    <a:p>
                      <a:pPr>
                        <a:lnSpc>
                          <a:spcPct val="100000"/>
                        </a:lnSpc>
                      </a:pPr>
                      <a:endParaRPr sz="1200" dirty="0">
                        <a:latin typeface="Times New Roman"/>
                        <a:cs typeface="Times New Roman"/>
                      </a:endParaRPr>
                    </a:p>
                  </a:txBody>
                  <a:tcPr marL="0" marR="0" marT="0" marB="0">
                    <a:lnR w="28575">
                      <a:solidFill>
                        <a:srgbClr val="C7D5EA"/>
                      </a:solidFill>
                      <a:prstDash val="solid"/>
                    </a:lnR>
                    <a:lnB w="28575">
                      <a:solidFill>
                        <a:srgbClr val="C7D5EA"/>
                      </a:solidFill>
                      <a:prstDash val="solid"/>
                    </a:lnB>
                  </a:tcPr>
                </a:tc>
                <a:extLst>
                  <a:ext uri="{0D108BD9-81ED-4DB2-BD59-A6C34878D82A}">
                    <a16:rowId xmlns:a16="http://schemas.microsoft.com/office/drawing/2014/main" val="10010"/>
                  </a:ext>
                </a:extLst>
              </a:tr>
            </a:tbl>
          </a:graphicData>
        </a:graphic>
      </p:graphicFrame>
      <p:sp>
        <p:nvSpPr>
          <p:cNvPr id="14" name="object 14"/>
          <p:cNvSpPr/>
          <p:nvPr/>
        </p:nvSpPr>
        <p:spPr>
          <a:xfrm>
            <a:off x="6764273" y="1666494"/>
            <a:ext cx="0" cy="4258310"/>
          </a:xfrm>
          <a:custGeom>
            <a:avLst/>
            <a:gdLst/>
            <a:ahLst/>
            <a:cxnLst/>
            <a:rect l="l" t="t" r="r" b="b"/>
            <a:pathLst>
              <a:path h="4258310">
                <a:moveTo>
                  <a:pt x="0" y="0"/>
                </a:moveTo>
                <a:lnTo>
                  <a:pt x="0" y="4258056"/>
                </a:lnTo>
              </a:path>
            </a:pathLst>
          </a:custGeom>
          <a:ln w="28956">
            <a:solidFill>
              <a:srgbClr val="808080"/>
            </a:solidFill>
          </a:ln>
        </p:spPr>
        <p:txBody>
          <a:bodyPr wrap="square" lIns="0" tIns="0" rIns="0" bIns="0" rtlCol="0"/>
          <a:lstStyle/>
          <a:p>
            <a:endParaRPr dirty="0">
              <a:solidFill>
                <a:prstClr val="black"/>
              </a:solidFill>
              <a:latin typeface="Calibri"/>
            </a:endParaRPr>
          </a:p>
        </p:txBody>
      </p:sp>
      <p:sp>
        <p:nvSpPr>
          <p:cNvPr id="15" name="object 15"/>
          <p:cNvSpPr txBox="1"/>
          <p:nvPr/>
        </p:nvSpPr>
        <p:spPr>
          <a:xfrm>
            <a:off x="6765035" y="1743456"/>
            <a:ext cx="1414780" cy="288541"/>
          </a:xfrm>
          <a:prstGeom prst="rect">
            <a:avLst/>
          </a:prstGeom>
          <a:solidFill>
            <a:srgbClr val="FCCD33"/>
          </a:solidFill>
        </p:spPr>
        <p:txBody>
          <a:bodyPr vert="horz" wrap="square" lIns="0" tIns="72390" rIns="0" bIns="0" rtlCol="0">
            <a:spAutoFit/>
          </a:bodyPr>
          <a:lstStyle/>
          <a:p>
            <a:pPr algn="ctr">
              <a:spcBef>
                <a:spcPts val="570"/>
              </a:spcBef>
            </a:pPr>
            <a:r>
              <a:rPr sz="1400" spc="-5" dirty="0">
                <a:solidFill>
                  <a:srgbClr val="FFFFFF"/>
                </a:solidFill>
                <a:latin typeface="Calibri"/>
                <a:cs typeface="Calibri"/>
              </a:rPr>
              <a:t>25</a:t>
            </a:r>
            <a:endParaRPr sz="1400" dirty="0">
              <a:solidFill>
                <a:prstClr val="black"/>
              </a:solidFill>
              <a:latin typeface="Calibri"/>
              <a:cs typeface="Calibri"/>
            </a:endParaRPr>
          </a:p>
        </p:txBody>
      </p:sp>
      <p:sp>
        <p:nvSpPr>
          <p:cNvPr id="16" name="object 16"/>
          <p:cNvSpPr txBox="1"/>
          <p:nvPr/>
        </p:nvSpPr>
        <p:spPr>
          <a:xfrm>
            <a:off x="6765035" y="2275332"/>
            <a:ext cx="1035050" cy="289182"/>
          </a:xfrm>
          <a:prstGeom prst="rect">
            <a:avLst/>
          </a:prstGeom>
          <a:solidFill>
            <a:srgbClr val="C7D5EA"/>
          </a:solidFill>
        </p:spPr>
        <p:txBody>
          <a:bodyPr vert="horz" wrap="square" lIns="0" tIns="73025" rIns="0" bIns="0" rtlCol="0">
            <a:spAutoFit/>
          </a:bodyPr>
          <a:lstStyle/>
          <a:p>
            <a:pPr algn="ctr">
              <a:spcBef>
                <a:spcPts val="575"/>
              </a:spcBef>
            </a:pPr>
            <a:r>
              <a:rPr sz="1400" spc="-5" dirty="0">
                <a:solidFill>
                  <a:prstClr val="black"/>
                </a:solidFill>
                <a:latin typeface="Calibri"/>
                <a:cs typeface="Calibri"/>
              </a:rPr>
              <a:t>18</a:t>
            </a:r>
            <a:endParaRPr sz="1400" dirty="0">
              <a:solidFill>
                <a:prstClr val="black"/>
              </a:solidFill>
              <a:latin typeface="Calibri"/>
              <a:cs typeface="Calibri"/>
            </a:endParaRPr>
          </a:p>
        </p:txBody>
      </p:sp>
      <p:sp>
        <p:nvSpPr>
          <p:cNvPr id="17" name="object 17"/>
          <p:cNvSpPr txBox="1"/>
          <p:nvPr/>
        </p:nvSpPr>
        <p:spPr>
          <a:xfrm>
            <a:off x="6765035" y="2807207"/>
            <a:ext cx="967740" cy="289182"/>
          </a:xfrm>
          <a:prstGeom prst="rect">
            <a:avLst/>
          </a:prstGeom>
          <a:solidFill>
            <a:srgbClr val="C7D5EA"/>
          </a:solidFill>
        </p:spPr>
        <p:txBody>
          <a:bodyPr vert="horz" wrap="square" lIns="0" tIns="73025" rIns="0" bIns="0" rtlCol="0">
            <a:spAutoFit/>
          </a:bodyPr>
          <a:lstStyle/>
          <a:p>
            <a:pPr algn="ctr">
              <a:spcBef>
                <a:spcPts val="575"/>
              </a:spcBef>
            </a:pPr>
            <a:r>
              <a:rPr sz="1400" spc="-5" dirty="0">
                <a:solidFill>
                  <a:prstClr val="black"/>
                </a:solidFill>
                <a:latin typeface="Calibri"/>
                <a:cs typeface="Calibri"/>
              </a:rPr>
              <a:t>17</a:t>
            </a:r>
            <a:endParaRPr sz="1400" dirty="0">
              <a:solidFill>
                <a:prstClr val="black"/>
              </a:solidFill>
              <a:latin typeface="Calibri"/>
              <a:cs typeface="Calibri"/>
            </a:endParaRPr>
          </a:p>
        </p:txBody>
      </p:sp>
      <p:sp>
        <p:nvSpPr>
          <p:cNvPr id="18" name="object 18"/>
          <p:cNvSpPr txBox="1"/>
          <p:nvPr/>
        </p:nvSpPr>
        <p:spPr>
          <a:xfrm>
            <a:off x="6765035" y="3339072"/>
            <a:ext cx="1377950" cy="289823"/>
          </a:xfrm>
          <a:prstGeom prst="rect">
            <a:avLst/>
          </a:prstGeom>
          <a:solidFill>
            <a:srgbClr val="C7D5EA"/>
          </a:solidFill>
        </p:spPr>
        <p:txBody>
          <a:bodyPr vert="horz" wrap="square" lIns="0" tIns="73660" rIns="0" bIns="0" rtlCol="0">
            <a:spAutoFit/>
          </a:bodyPr>
          <a:lstStyle/>
          <a:p>
            <a:pPr algn="ctr">
              <a:spcBef>
                <a:spcPts val="580"/>
              </a:spcBef>
            </a:pPr>
            <a:r>
              <a:rPr sz="1400" spc="-5" dirty="0">
                <a:solidFill>
                  <a:prstClr val="black"/>
                </a:solidFill>
                <a:latin typeface="Calibri"/>
                <a:cs typeface="Calibri"/>
              </a:rPr>
              <a:t>24</a:t>
            </a:r>
            <a:endParaRPr sz="1400" dirty="0">
              <a:solidFill>
                <a:prstClr val="black"/>
              </a:solidFill>
              <a:latin typeface="Calibri"/>
              <a:cs typeface="Calibri"/>
            </a:endParaRPr>
          </a:p>
        </p:txBody>
      </p:sp>
      <p:sp>
        <p:nvSpPr>
          <p:cNvPr id="19" name="object 19"/>
          <p:cNvSpPr txBox="1"/>
          <p:nvPr/>
        </p:nvSpPr>
        <p:spPr>
          <a:xfrm>
            <a:off x="6765036" y="3872485"/>
            <a:ext cx="1290955" cy="288541"/>
          </a:xfrm>
          <a:prstGeom prst="rect">
            <a:avLst/>
          </a:prstGeom>
          <a:solidFill>
            <a:srgbClr val="C7D5EA"/>
          </a:solidFill>
        </p:spPr>
        <p:txBody>
          <a:bodyPr vert="horz" wrap="square" lIns="0" tIns="72390" rIns="0" bIns="0" rtlCol="0">
            <a:spAutoFit/>
          </a:bodyPr>
          <a:lstStyle/>
          <a:p>
            <a:pPr algn="ctr">
              <a:spcBef>
                <a:spcPts val="570"/>
              </a:spcBef>
            </a:pPr>
            <a:r>
              <a:rPr sz="1400" spc="-5" dirty="0">
                <a:solidFill>
                  <a:prstClr val="black"/>
                </a:solidFill>
                <a:latin typeface="Calibri"/>
                <a:cs typeface="Calibri"/>
              </a:rPr>
              <a:t>22</a:t>
            </a:r>
            <a:endParaRPr sz="1400" dirty="0">
              <a:solidFill>
                <a:prstClr val="black"/>
              </a:solidFill>
              <a:latin typeface="Calibri"/>
              <a:cs typeface="Calibri"/>
            </a:endParaRPr>
          </a:p>
        </p:txBody>
      </p:sp>
      <p:sp>
        <p:nvSpPr>
          <p:cNvPr id="20" name="object 20"/>
          <p:cNvSpPr txBox="1"/>
          <p:nvPr/>
        </p:nvSpPr>
        <p:spPr>
          <a:xfrm>
            <a:off x="6765036" y="4404360"/>
            <a:ext cx="1628139" cy="288541"/>
          </a:xfrm>
          <a:prstGeom prst="rect">
            <a:avLst/>
          </a:prstGeom>
          <a:solidFill>
            <a:srgbClr val="C7D5EA"/>
          </a:solidFill>
        </p:spPr>
        <p:txBody>
          <a:bodyPr vert="horz" wrap="square" lIns="0" tIns="72390" rIns="0" bIns="0" rtlCol="0">
            <a:spAutoFit/>
          </a:bodyPr>
          <a:lstStyle/>
          <a:p>
            <a:pPr algn="ctr">
              <a:spcBef>
                <a:spcPts val="570"/>
              </a:spcBef>
            </a:pPr>
            <a:r>
              <a:rPr sz="1400" spc="-5" dirty="0">
                <a:solidFill>
                  <a:prstClr val="black"/>
                </a:solidFill>
                <a:latin typeface="Calibri"/>
                <a:cs typeface="Calibri"/>
              </a:rPr>
              <a:t>28</a:t>
            </a:r>
            <a:endParaRPr sz="1400" dirty="0">
              <a:solidFill>
                <a:prstClr val="black"/>
              </a:solidFill>
              <a:latin typeface="Calibri"/>
              <a:cs typeface="Calibri"/>
            </a:endParaRPr>
          </a:p>
        </p:txBody>
      </p:sp>
      <p:sp>
        <p:nvSpPr>
          <p:cNvPr id="21" name="object 21"/>
          <p:cNvSpPr txBox="1"/>
          <p:nvPr/>
        </p:nvSpPr>
        <p:spPr>
          <a:xfrm>
            <a:off x="6778752" y="4936235"/>
            <a:ext cx="911860" cy="289182"/>
          </a:xfrm>
          <a:prstGeom prst="rect">
            <a:avLst/>
          </a:prstGeom>
          <a:solidFill>
            <a:srgbClr val="01397E"/>
          </a:solidFill>
        </p:spPr>
        <p:txBody>
          <a:bodyPr vert="horz" wrap="square" lIns="0" tIns="73025" rIns="0" bIns="0" rtlCol="0">
            <a:spAutoFit/>
          </a:bodyPr>
          <a:lstStyle/>
          <a:p>
            <a:pPr marR="6985" algn="ctr">
              <a:spcBef>
                <a:spcPts val="575"/>
              </a:spcBef>
            </a:pPr>
            <a:r>
              <a:rPr sz="1400" spc="-5" dirty="0">
                <a:solidFill>
                  <a:srgbClr val="FFFFFF"/>
                </a:solidFill>
                <a:latin typeface="Calibri"/>
                <a:cs typeface="Calibri"/>
              </a:rPr>
              <a:t>16</a:t>
            </a:r>
            <a:endParaRPr sz="1400" dirty="0">
              <a:solidFill>
                <a:prstClr val="black"/>
              </a:solidFill>
              <a:latin typeface="Calibri"/>
              <a:cs typeface="Calibri"/>
            </a:endParaRPr>
          </a:p>
        </p:txBody>
      </p:sp>
      <p:sp>
        <p:nvSpPr>
          <p:cNvPr id="22" name="object 22"/>
          <p:cNvSpPr txBox="1"/>
          <p:nvPr/>
        </p:nvSpPr>
        <p:spPr>
          <a:xfrm>
            <a:off x="6765035" y="5468111"/>
            <a:ext cx="1163320" cy="289182"/>
          </a:xfrm>
          <a:prstGeom prst="rect">
            <a:avLst/>
          </a:prstGeom>
          <a:solidFill>
            <a:srgbClr val="808080"/>
          </a:solidFill>
        </p:spPr>
        <p:txBody>
          <a:bodyPr vert="horz" wrap="square" lIns="0" tIns="73025" rIns="0" bIns="0" rtlCol="0">
            <a:spAutoFit/>
          </a:bodyPr>
          <a:lstStyle/>
          <a:p>
            <a:pPr algn="ctr">
              <a:spcBef>
                <a:spcPts val="575"/>
              </a:spcBef>
            </a:pPr>
            <a:r>
              <a:rPr sz="1400" spc="-5" dirty="0">
                <a:solidFill>
                  <a:srgbClr val="FFFFFF"/>
                </a:solidFill>
                <a:latin typeface="Calibri"/>
                <a:cs typeface="Calibri"/>
              </a:rPr>
              <a:t>20</a:t>
            </a:r>
            <a:endParaRPr sz="1400" dirty="0">
              <a:solidFill>
                <a:prstClr val="black"/>
              </a:solidFill>
              <a:latin typeface="Calibri"/>
              <a:cs typeface="Calibri"/>
            </a:endParaRPr>
          </a:p>
        </p:txBody>
      </p:sp>
      <p:sp>
        <p:nvSpPr>
          <p:cNvPr id="23" name="object 23"/>
          <p:cNvSpPr txBox="1"/>
          <p:nvPr/>
        </p:nvSpPr>
        <p:spPr>
          <a:xfrm>
            <a:off x="5971061" y="3397697"/>
            <a:ext cx="445770" cy="228909"/>
          </a:xfrm>
          <a:prstGeom prst="rect">
            <a:avLst/>
          </a:prstGeom>
        </p:spPr>
        <p:txBody>
          <a:bodyPr vert="horz" wrap="square" lIns="0" tIns="13335" rIns="0" bIns="0" rtlCol="0">
            <a:spAutoFit/>
          </a:bodyPr>
          <a:lstStyle/>
          <a:p>
            <a:pPr>
              <a:spcBef>
                <a:spcPts val="105"/>
              </a:spcBef>
            </a:pPr>
            <a:r>
              <a:rPr sz="1400" spc="-5" dirty="0">
                <a:solidFill>
                  <a:prstClr val="black"/>
                </a:solidFill>
                <a:latin typeface="Calibri"/>
                <a:cs typeface="Calibri"/>
              </a:rPr>
              <a:t>Da</a:t>
            </a:r>
            <a:r>
              <a:rPr sz="1400" dirty="0">
                <a:solidFill>
                  <a:prstClr val="black"/>
                </a:solidFill>
                <a:latin typeface="Calibri"/>
                <a:cs typeface="Calibri"/>
              </a:rPr>
              <a:t>llas</a:t>
            </a:r>
          </a:p>
        </p:txBody>
      </p:sp>
      <p:sp>
        <p:nvSpPr>
          <p:cNvPr id="24" name="object 24"/>
          <p:cNvSpPr txBox="1"/>
          <p:nvPr/>
        </p:nvSpPr>
        <p:spPr>
          <a:xfrm>
            <a:off x="5971061" y="1800593"/>
            <a:ext cx="530860" cy="228909"/>
          </a:xfrm>
          <a:prstGeom prst="rect">
            <a:avLst/>
          </a:prstGeom>
        </p:spPr>
        <p:txBody>
          <a:bodyPr vert="horz" wrap="square" lIns="0" tIns="13335" rIns="0" bIns="0" rtlCol="0">
            <a:spAutoFit/>
          </a:bodyPr>
          <a:lstStyle/>
          <a:p>
            <a:pPr>
              <a:spcBef>
                <a:spcPts val="105"/>
              </a:spcBef>
            </a:pPr>
            <a:r>
              <a:rPr sz="1400" spc="-35" dirty="0">
                <a:solidFill>
                  <a:prstClr val="black"/>
                </a:solidFill>
                <a:latin typeface="Calibri"/>
                <a:cs typeface="Calibri"/>
              </a:rPr>
              <a:t>A</a:t>
            </a:r>
            <a:r>
              <a:rPr sz="1400" spc="-5" dirty="0">
                <a:solidFill>
                  <a:prstClr val="black"/>
                </a:solidFill>
                <a:latin typeface="Calibri"/>
                <a:cs typeface="Calibri"/>
              </a:rPr>
              <a:t>t</a:t>
            </a:r>
            <a:r>
              <a:rPr sz="1400" dirty="0">
                <a:solidFill>
                  <a:prstClr val="black"/>
                </a:solidFill>
                <a:latin typeface="Calibri"/>
                <a:cs typeface="Calibri"/>
              </a:rPr>
              <a:t>l</a:t>
            </a:r>
            <a:r>
              <a:rPr sz="1400" spc="-5" dirty="0">
                <a:solidFill>
                  <a:prstClr val="black"/>
                </a:solidFill>
                <a:latin typeface="Calibri"/>
                <a:cs typeface="Calibri"/>
              </a:rPr>
              <a:t>a</a:t>
            </a:r>
            <a:r>
              <a:rPr sz="1400" spc="-20" dirty="0">
                <a:solidFill>
                  <a:prstClr val="black"/>
                </a:solidFill>
                <a:latin typeface="Calibri"/>
                <a:cs typeface="Calibri"/>
              </a:rPr>
              <a:t>n</a:t>
            </a:r>
            <a:r>
              <a:rPr sz="1400" spc="-15" dirty="0">
                <a:solidFill>
                  <a:prstClr val="black"/>
                </a:solidFill>
                <a:latin typeface="Calibri"/>
                <a:cs typeface="Calibri"/>
              </a:rPr>
              <a:t>ta</a:t>
            </a:r>
            <a:endParaRPr sz="1400" dirty="0">
              <a:solidFill>
                <a:prstClr val="black"/>
              </a:solidFill>
              <a:latin typeface="Calibri"/>
              <a:cs typeface="Calibri"/>
            </a:endParaRPr>
          </a:p>
        </p:txBody>
      </p:sp>
      <p:sp>
        <p:nvSpPr>
          <p:cNvPr id="25" name="object 25"/>
          <p:cNvSpPr txBox="1"/>
          <p:nvPr/>
        </p:nvSpPr>
        <p:spPr>
          <a:xfrm>
            <a:off x="5971061" y="2334071"/>
            <a:ext cx="472440" cy="228909"/>
          </a:xfrm>
          <a:prstGeom prst="rect">
            <a:avLst/>
          </a:prstGeom>
        </p:spPr>
        <p:txBody>
          <a:bodyPr vert="horz" wrap="square" lIns="0" tIns="13335" rIns="0" bIns="0" rtlCol="0">
            <a:spAutoFit/>
          </a:bodyPr>
          <a:lstStyle/>
          <a:p>
            <a:pPr>
              <a:spcBef>
                <a:spcPts val="105"/>
              </a:spcBef>
            </a:pPr>
            <a:r>
              <a:rPr sz="1400" dirty="0">
                <a:solidFill>
                  <a:prstClr val="black"/>
                </a:solidFill>
                <a:latin typeface="Calibri"/>
                <a:cs typeface="Calibri"/>
              </a:rPr>
              <a:t>A</a:t>
            </a:r>
            <a:r>
              <a:rPr sz="1400" spc="-10" dirty="0">
                <a:solidFill>
                  <a:prstClr val="black"/>
                </a:solidFill>
                <a:latin typeface="Calibri"/>
                <a:cs typeface="Calibri"/>
              </a:rPr>
              <a:t>us</a:t>
            </a:r>
            <a:r>
              <a:rPr sz="1400" spc="-5" dirty="0">
                <a:solidFill>
                  <a:prstClr val="black"/>
                </a:solidFill>
                <a:latin typeface="Calibri"/>
                <a:cs typeface="Calibri"/>
              </a:rPr>
              <a:t>t</a:t>
            </a:r>
            <a:r>
              <a:rPr sz="1400" dirty="0">
                <a:solidFill>
                  <a:prstClr val="black"/>
                </a:solidFill>
                <a:latin typeface="Calibri"/>
                <a:cs typeface="Calibri"/>
              </a:rPr>
              <a:t>in</a:t>
            </a:r>
          </a:p>
        </p:txBody>
      </p:sp>
      <p:sp>
        <p:nvSpPr>
          <p:cNvPr id="26" name="object 26"/>
          <p:cNvSpPr txBox="1"/>
          <p:nvPr/>
        </p:nvSpPr>
        <p:spPr>
          <a:xfrm>
            <a:off x="5971062" y="3929570"/>
            <a:ext cx="626745" cy="228268"/>
          </a:xfrm>
          <a:prstGeom prst="rect">
            <a:avLst/>
          </a:prstGeom>
        </p:spPr>
        <p:txBody>
          <a:bodyPr vert="horz" wrap="square" lIns="0" tIns="12700" rIns="0" bIns="0" rtlCol="0">
            <a:spAutoFit/>
          </a:bodyPr>
          <a:lstStyle/>
          <a:p>
            <a:pPr>
              <a:spcBef>
                <a:spcPts val="100"/>
              </a:spcBef>
            </a:pPr>
            <a:r>
              <a:rPr sz="1400" dirty="0">
                <a:solidFill>
                  <a:prstClr val="black"/>
                </a:solidFill>
                <a:latin typeface="Calibri"/>
                <a:cs typeface="Calibri"/>
              </a:rPr>
              <a:t>Ho</a:t>
            </a:r>
            <a:r>
              <a:rPr sz="1400" spc="-10" dirty="0">
                <a:solidFill>
                  <a:prstClr val="black"/>
                </a:solidFill>
                <a:latin typeface="Calibri"/>
                <a:cs typeface="Calibri"/>
              </a:rPr>
              <a:t>us</a:t>
            </a:r>
            <a:r>
              <a:rPr sz="1400" spc="-15" dirty="0">
                <a:solidFill>
                  <a:prstClr val="black"/>
                </a:solidFill>
                <a:latin typeface="Calibri"/>
                <a:cs typeface="Calibri"/>
              </a:rPr>
              <a:t>t</a:t>
            </a:r>
            <a:r>
              <a:rPr sz="1400" dirty="0">
                <a:solidFill>
                  <a:prstClr val="black"/>
                </a:solidFill>
                <a:latin typeface="Calibri"/>
                <a:cs typeface="Calibri"/>
              </a:rPr>
              <a:t>on</a:t>
            </a:r>
          </a:p>
        </p:txBody>
      </p:sp>
      <p:sp>
        <p:nvSpPr>
          <p:cNvPr id="27" name="object 27"/>
          <p:cNvSpPr txBox="1"/>
          <p:nvPr/>
        </p:nvSpPr>
        <p:spPr>
          <a:xfrm>
            <a:off x="5971061" y="2865964"/>
            <a:ext cx="687070" cy="228909"/>
          </a:xfrm>
          <a:prstGeom prst="rect">
            <a:avLst/>
          </a:prstGeom>
        </p:spPr>
        <p:txBody>
          <a:bodyPr vert="horz" wrap="square" lIns="0" tIns="13335" rIns="0" bIns="0" rtlCol="0">
            <a:spAutoFit/>
          </a:bodyPr>
          <a:lstStyle/>
          <a:p>
            <a:pPr>
              <a:spcBef>
                <a:spcPts val="105"/>
              </a:spcBef>
            </a:pPr>
            <a:r>
              <a:rPr sz="1400" spc="-10" dirty="0">
                <a:solidFill>
                  <a:prstClr val="black"/>
                </a:solidFill>
                <a:latin typeface="Calibri"/>
                <a:cs typeface="Calibri"/>
              </a:rPr>
              <a:t>Charlotte</a:t>
            </a:r>
            <a:endParaRPr sz="1400" dirty="0">
              <a:solidFill>
                <a:prstClr val="black"/>
              </a:solidFill>
              <a:latin typeface="Calibri"/>
              <a:cs typeface="Calibri"/>
            </a:endParaRPr>
          </a:p>
        </p:txBody>
      </p:sp>
      <p:sp>
        <p:nvSpPr>
          <p:cNvPr id="28" name="object 28"/>
          <p:cNvSpPr txBox="1"/>
          <p:nvPr/>
        </p:nvSpPr>
        <p:spPr>
          <a:xfrm>
            <a:off x="5971061" y="4463068"/>
            <a:ext cx="474980" cy="228268"/>
          </a:xfrm>
          <a:prstGeom prst="rect">
            <a:avLst/>
          </a:prstGeom>
        </p:spPr>
        <p:txBody>
          <a:bodyPr vert="horz" wrap="square" lIns="0" tIns="12700" rIns="0" bIns="0" rtlCol="0">
            <a:spAutoFit/>
          </a:bodyPr>
          <a:lstStyle/>
          <a:p>
            <a:pPr>
              <a:spcBef>
                <a:spcPts val="100"/>
              </a:spcBef>
            </a:pPr>
            <a:r>
              <a:rPr sz="1400" dirty="0">
                <a:solidFill>
                  <a:prstClr val="black"/>
                </a:solidFill>
                <a:latin typeface="Calibri"/>
                <a:cs typeface="Calibri"/>
              </a:rPr>
              <a:t>Mia</a:t>
            </a:r>
            <a:r>
              <a:rPr sz="1400" spc="-10" dirty="0">
                <a:solidFill>
                  <a:prstClr val="black"/>
                </a:solidFill>
                <a:latin typeface="Calibri"/>
                <a:cs typeface="Calibri"/>
              </a:rPr>
              <a:t>m</a:t>
            </a:r>
            <a:r>
              <a:rPr sz="1400" dirty="0">
                <a:solidFill>
                  <a:prstClr val="black"/>
                </a:solidFill>
                <a:latin typeface="Calibri"/>
                <a:cs typeface="Calibri"/>
              </a:rPr>
              <a:t>i</a:t>
            </a:r>
          </a:p>
        </p:txBody>
      </p:sp>
      <p:sp>
        <p:nvSpPr>
          <p:cNvPr id="29" name="object 29"/>
          <p:cNvSpPr txBox="1"/>
          <p:nvPr/>
        </p:nvSpPr>
        <p:spPr>
          <a:xfrm>
            <a:off x="5945661" y="4994962"/>
            <a:ext cx="730250" cy="877569"/>
          </a:xfrm>
          <a:prstGeom prst="rect">
            <a:avLst/>
          </a:prstGeom>
        </p:spPr>
        <p:txBody>
          <a:bodyPr vert="horz" wrap="square" lIns="0" tIns="12700" rIns="0" bIns="0" rtlCol="0">
            <a:spAutoFit/>
          </a:bodyPr>
          <a:lstStyle/>
          <a:p>
            <a:pPr marL="25400">
              <a:spcBef>
                <a:spcPts val="100"/>
              </a:spcBef>
            </a:pPr>
            <a:r>
              <a:rPr sz="1400" dirty="0">
                <a:solidFill>
                  <a:prstClr val="black"/>
                </a:solidFill>
                <a:latin typeface="Calibri"/>
                <a:cs typeface="Calibri"/>
              </a:rPr>
              <a:t>Raleigh</a:t>
            </a:r>
          </a:p>
          <a:p>
            <a:pPr>
              <a:spcBef>
                <a:spcPts val="20"/>
              </a:spcBef>
            </a:pPr>
            <a:endParaRPr sz="1350" dirty="0">
              <a:solidFill>
                <a:prstClr val="black"/>
              </a:solidFill>
              <a:latin typeface="Calibri"/>
              <a:cs typeface="Calibri"/>
            </a:endParaRPr>
          </a:p>
          <a:p>
            <a:pPr marL="25400" marR="30480"/>
            <a:r>
              <a:rPr sz="1400" dirty="0">
                <a:solidFill>
                  <a:prstClr val="black"/>
                </a:solidFill>
                <a:latin typeface="Calibri"/>
                <a:cs typeface="Calibri"/>
              </a:rPr>
              <a:t>So</a:t>
            </a:r>
            <a:r>
              <a:rPr sz="1400" spc="-10" dirty="0">
                <a:solidFill>
                  <a:prstClr val="black"/>
                </a:solidFill>
                <a:latin typeface="Calibri"/>
                <a:cs typeface="Calibri"/>
              </a:rPr>
              <a:t>u</a:t>
            </a:r>
            <a:r>
              <a:rPr sz="1400" spc="-5" dirty="0">
                <a:solidFill>
                  <a:prstClr val="black"/>
                </a:solidFill>
                <a:latin typeface="Calibri"/>
                <a:cs typeface="Calibri"/>
              </a:rPr>
              <a:t>t</a:t>
            </a:r>
            <a:r>
              <a:rPr sz="1400" spc="-10" dirty="0">
                <a:solidFill>
                  <a:prstClr val="black"/>
                </a:solidFill>
                <a:latin typeface="Calibri"/>
                <a:cs typeface="Calibri"/>
              </a:rPr>
              <a:t>h</a:t>
            </a:r>
            <a:r>
              <a:rPr sz="1400" spc="-5" dirty="0">
                <a:solidFill>
                  <a:prstClr val="black"/>
                </a:solidFill>
                <a:latin typeface="Calibri"/>
                <a:cs typeface="Calibri"/>
              </a:rPr>
              <a:t>e</a:t>
            </a:r>
            <a:r>
              <a:rPr sz="1400" dirty="0">
                <a:solidFill>
                  <a:prstClr val="black"/>
                </a:solidFill>
                <a:latin typeface="Calibri"/>
                <a:cs typeface="Calibri"/>
              </a:rPr>
              <a:t>rn  </a:t>
            </a:r>
            <a:r>
              <a:rPr sz="1400" spc="-5" dirty="0">
                <a:solidFill>
                  <a:prstClr val="black"/>
                </a:solidFill>
                <a:latin typeface="Calibri"/>
                <a:cs typeface="Calibri"/>
              </a:rPr>
              <a:t>median</a:t>
            </a:r>
            <a:r>
              <a:rPr sz="1350" spc="-7" baseline="24691" dirty="0">
                <a:solidFill>
                  <a:prstClr val="black"/>
                </a:solidFill>
                <a:latin typeface="Calibri"/>
                <a:cs typeface="Calibri"/>
              </a:rPr>
              <a:t>2</a:t>
            </a:r>
            <a:endParaRPr sz="1350" baseline="24691" dirty="0">
              <a:solidFill>
                <a:prstClr val="black"/>
              </a:solidFill>
              <a:latin typeface="Calibri"/>
              <a:cs typeface="Calibri"/>
            </a:endParaRPr>
          </a:p>
        </p:txBody>
      </p:sp>
      <p:sp>
        <p:nvSpPr>
          <p:cNvPr id="30" name="object 30"/>
          <p:cNvSpPr/>
          <p:nvPr/>
        </p:nvSpPr>
        <p:spPr>
          <a:xfrm>
            <a:off x="5893308" y="984757"/>
            <a:ext cx="2801620" cy="360680"/>
          </a:xfrm>
          <a:custGeom>
            <a:avLst/>
            <a:gdLst/>
            <a:ahLst/>
            <a:cxnLst/>
            <a:rect l="l" t="t" r="r" b="b"/>
            <a:pathLst>
              <a:path w="2801620" h="360680">
                <a:moveTo>
                  <a:pt x="2801112" y="0"/>
                </a:moveTo>
                <a:lnTo>
                  <a:pt x="0" y="0"/>
                </a:lnTo>
                <a:lnTo>
                  <a:pt x="0" y="180340"/>
                </a:lnTo>
                <a:lnTo>
                  <a:pt x="0" y="360680"/>
                </a:lnTo>
                <a:lnTo>
                  <a:pt x="2801112" y="360680"/>
                </a:lnTo>
                <a:lnTo>
                  <a:pt x="2801112" y="180340"/>
                </a:lnTo>
                <a:lnTo>
                  <a:pt x="2801112" y="0"/>
                </a:lnTo>
                <a:close/>
              </a:path>
            </a:pathLst>
          </a:custGeom>
          <a:solidFill>
            <a:srgbClr val="C7D5EA"/>
          </a:solidFill>
        </p:spPr>
        <p:txBody>
          <a:bodyPr wrap="square" lIns="0" tIns="0" rIns="0" bIns="0" rtlCol="0"/>
          <a:lstStyle/>
          <a:p>
            <a:endParaRPr dirty="0">
              <a:solidFill>
                <a:prstClr val="black"/>
              </a:solidFill>
              <a:latin typeface="Calibri"/>
            </a:endParaRPr>
          </a:p>
        </p:txBody>
      </p:sp>
      <p:sp>
        <p:nvSpPr>
          <p:cNvPr id="31" name="object 31"/>
          <p:cNvSpPr txBox="1"/>
          <p:nvPr/>
        </p:nvSpPr>
        <p:spPr>
          <a:xfrm>
            <a:off x="5903976" y="985267"/>
            <a:ext cx="2781300" cy="276999"/>
          </a:xfrm>
          <a:prstGeom prst="rect">
            <a:avLst/>
          </a:prstGeom>
          <a:solidFill>
            <a:srgbClr val="C7D5EA"/>
          </a:solidFill>
        </p:spPr>
        <p:txBody>
          <a:bodyPr vert="horz" wrap="square" lIns="0" tIns="60960" rIns="0" bIns="0" rtlCol="0">
            <a:spAutoFit/>
          </a:bodyPr>
          <a:lstStyle/>
          <a:p>
            <a:pPr marL="60325">
              <a:spcBef>
                <a:spcPts val="480"/>
              </a:spcBef>
            </a:pPr>
            <a:r>
              <a:rPr sz="1400" b="1" spc="-5" dirty="0">
                <a:solidFill>
                  <a:srgbClr val="1F487C"/>
                </a:solidFill>
                <a:latin typeface="Calibri"/>
                <a:cs typeface="Calibri"/>
              </a:rPr>
              <a:t>Poverty</a:t>
            </a:r>
            <a:r>
              <a:rPr sz="1400" b="1" spc="-35" dirty="0">
                <a:solidFill>
                  <a:srgbClr val="1F487C"/>
                </a:solidFill>
                <a:latin typeface="Calibri"/>
                <a:cs typeface="Calibri"/>
              </a:rPr>
              <a:t> </a:t>
            </a:r>
            <a:r>
              <a:rPr sz="1400" b="1" dirty="0">
                <a:solidFill>
                  <a:srgbClr val="1F487C"/>
                </a:solidFill>
                <a:latin typeface="Calibri"/>
                <a:cs typeface="Calibri"/>
              </a:rPr>
              <a:t>–</a:t>
            </a:r>
            <a:r>
              <a:rPr sz="1400" b="1" spc="-20" dirty="0">
                <a:solidFill>
                  <a:srgbClr val="1F487C"/>
                </a:solidFill>
                <a:latin typeface="Calibri"/>
                <a:cs typeface="Calibri"/>
              </a:rPr>
              <a:t> </a:t>
            </a:r>
            <a:r>
              <a:rPr sz="1400" b="1" dirty="0">
                <a:solidFill>
                  <a:srgbClr val="1F487C"/>
                </a:solidFill>
                <a:latin typeface="Calibri"/>
                <a:cs typeface="Calibri"/>
              </a:rPr>
              <a:t>City</a:t>
            </a:r>
            <a:r>
              <a:rPr sz="1400" b="1" spc="-15" dirty="0">
                <a:solidFill>
                  <a:srgbClr val="1F487C"/>
                </a:solidFill>
                <a:latin typeface="Calibri"/>
                <a:cs typeface="Calibri"/>
              </a:rPr>
              <a:t> </a:t>
            </a:r>
            <a:r>
              <a:rPr sz="1400" b="1" spc="-10" dirty="0">
                <a:solidFill>
                  <a:srgbClr val="1F487C"/>
                </a:solidFill>
                <a:latin typeface="Calibri"/>
                <a:cs typeface="Calibri"/>
              </a:rPr>
              <a:t>level</a:t>
            </a:r>
            <a:endParaRPr sz="1400" dirty="0">
              <a:solidFill>
                <a:prstClr val="black"/>
              </a:solidFill>
              <a:latin typeface="Calibri"/>
              <a:cs typeface="Calibri"/>
            </a:endParaRPr>
          </a:p>
        </p:txBody>
      </p:sp>
      <p:sp>
        <p:nvSpPr>
          <p:cNvPr id="32" name="object 32"/>
          <p:cNvSpPr txBox="1"/>
          <p:nvPr/>
        </p:nvSpPr>
        <p:spPr>
          <a:xfrm>
            <a:off x="9648971" y="675849"/>
            <a:ext cx="732155" cy="166071"/>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Calibri"/>
                <a:cs typeface="Calibri"/>
              </a:rPr>
              <a:t>Best </a:t>
            </a:r>
            <a:r>
              <a:rPr sz="1000" spc="-5" dirty="0">
                <a:solidFill>
                  <a:prstClr val="black"/>
                </a:solidFill>
                <a:latin typeface="Calibri"/>
                <a:cs typeface="Calibri"/>
              </a:rPr>
              <a:t>in</a:t>
            </a:r>
            <a:r>
              <a:rPr sz="1000" spc="-35" dirty="0">
                <a:solidFill>
                  <a:prstClr val="black"/>
                </a:solidFill>
                <a:latin typeface="Calibri"/>
                <a:cs typeface="Calibri"/>
              </a:rPr>
              <a:t> </a:t>
            </a:r>
            <a:r>
              <a:rPr sz="1000" spc="-5" dirty="0">
                <a:solidFill>
                  <a:prstClr val="black"/>
                </a:solidFill>
                <a:latin typeface="Calibri"/>
                <a:cs typeface="Calibri"/>
              </a:rPr>
              <a:t>region</a:t>
            </a:r>
            <a:endParaRPr sz="1000" dirty="0">
              <a:solidFill>
                <a:prstClr val="black"/>
              </a:solidFill>
              <a:latin typeface="Calibri"/>
              <a:cs typeface="Calibri"/>
            </a:endParaRPr>
          </a:p>
        </p:txBody>
      </p:sp>
      <p:sp>
        <p:nvSpPr>
          <p:cNvPr id="33" name="object 33"/>
          <p:cNvSpPr/>
          <p:nvPr/>
        </p:nvSpPr>
        <p:spPr>
          <a:xfrm>
            <a:off x="9407652" y="693419"/>
            <a:ext cx="165100" cy="160020"/>
          </a:xfrm>
          <a:custGeom>
            <a:avLst/>
            <a:gdLst/>
            <a:ahLst/>
            <a:cxnLst/>
            <a:rect l="l" t="t" r="r" b="b"/>
            <a:pathLst>
              <a:path w="165100" h="160019">
                <a:moveTo>
                  <a:pt x="164592" y="0"/>
                </a:moveTo>
                <a:lnTo>
                  <a:pt x="0" y="0"/>
                </a:lnTo>
                <a:lnTo>
                  <a:pt x="0" y="160020"/>
                </a:lnTo>
                <a:lnTo>
                  <a:pt x="164592" y="160020"/>
                </a:lnTo>
                <a:lnTo>
                  <a:pt x="164592" y="0"/>
                </a:lnTo>
                <a:close/>
              </a:path>
            </a:pathLst>
          </a:custGeom>
          <a:solidFill>
            <a:srgbClr val="01397E"/>
          </a:solidFill>
        </p:spPr>
        <p:txBody>
          <a:bodyPr wrap="square" lIns="0" tIns="0" rIns="0" bIns="0" rtlCol="0"/>
          <a:lstStyle/>
          <a:p>
            <a:endParaRPr dirty="0">
              <a:solidFill>
                <a:prstClr val="black"/>
              </a:solidFill>
              <a:latin typeface="Calibri"/>
            </a:endParaRPr>
          </a:p>
        </p:txBody>
      </p:sp>
      <p:sp>
        <p:nvSpPr>
          <p:cNvPr id="34" name="object 34"/>
          <p:cNvSpPr txBox="1"/>
          <p:nvPr/>
        </p:nvSpPr>
        <p:spPr>
          <a:xfrm>
            <a:off x="1683815" y="6579217"/>
            <a:ext cx="5044440" cy="166071"/>
          </a:xfrm>
          <a:prstGeom prst="rect">
            <a:avLst/>
          </a:prstGeom>
        </p:spPr>
        <p:txBody>
          <a:bodyPr vert="horz" wrap="square" lIns="0" tIns="12065" rIns="0" bIns="0" rtlCol="0">
            <a:spAutoFit/>
          </a:bodyPr>
          <a:lstStyle/>
          <a:p>
            <a:pPr marL="12700">
              <a:spcBef>
                <a:spcPts val="95"/>
              </a:spcBef>
            </a:pPr>
            <a:r>
              <a:rPr sz="1000" spc="-5" dirty="0">
                <a:solidFill>
                  <a:srgbClr val="808080"/>
                </a:solidFill>
                <a:latin typeface="Calibri"/>
                <a:cs typeface="Calibri"/>
              </a:rPr>
              <a:t>SOURCE:</a:t>
            </a:r>
            <a:r>
              <a:rPr sz="1000" spc="20" dirty="0">
                <a:solidFill>
                  <a:srgbClr val="808080"/>
                </a:solidFill>
                <a:latin typeface="Calibri"/>
                <a:cs typeface="Calibri"/>
              </a:rPr>
              <a:t> </a:t>
            </a:r>
            <a:r>
              <a:rPr sz="1000" spc="-5" dirty="0">
                <a:solidFill>
                  <a:srgbClr val="808080"/>
                </a:solidFill>
                <a:latin typeface="Calibri"/>
                <a:cs typeface="Calibri"/>
              </a:rPr>
              <a:t>U.S.</a:t>
            </a:r>
            <a:r>
              <a:rPr sz="1000" spc="10" dirty="0">
                <a:solidFill>
                  <a:srgbClr val="808080"/>
                </a:solidFill>
                <a:latin typeface="Calibri"/>
                <a:cs typeface="Calibri"/>
              </a:rPr>
              <a:t> </a:t>
            </a:r>
            <a:r>
              <a:rPr sz="1000" spc="-10" dirty="0">
                <a:solidFill>
                  <a:srgbClr val="808080"/>
                </a:solidFill>
                <a:latin typeface="Calibri"/>
                <a:cs typeface="Calibri"/>
              </a:rPr>
              <a:t>Census</a:t>
            </a:r>
            <a:r>
              <a:rPr sz="1000" spc="15" dirty="0">
                <a:solidFill>
                  <a:srgbClr val="808080"/>
                </a:solidFill>
                <a:latin typeface="Calibri"/>
                <a:cs typeface="Calibri"/>
              </a:rPr>
              <a:t> </a:t>
            </a:r>
            <a:r>
              <a:rPr sz="1000" spc="-5" dirty="0">
                <a:solidFill>
                  <a:srgbClr val="808080"/>
                </a:solidFill>
                <a:latin typeface="Calibri"/>
                <a:cs typeface="Calibri"/>
              </a:rPr>
              <a:t>Bureau,</a:t>
            </a:r>
            <a:r>
              <a:rPr sz="1000" spc="15" dirty="0">
                <a:solidFill>
                  <a:srgbClr val="808080"/>
                </a:solidFill>
                <a:latin typeface="Calibri"/>
                <a:cs typeface="Calibri"/>
              </a:rPr>
              <a:t> </a:t>
            </a:r>
            <a:r>
              <a:rPr sz="1000" spc="-10" dirty="0">
                <a:solidFill>
                  <a:srgbClr val="808080"/>
                </a:solidFill>
                <a:latin typeface="Calibri"/>
                <a:cs typeface="Calibri"/>
              </a:rPr>
              <a:t>2011-2015</a:t>
            </a:r>
            <a:r>
              <a:rPr sz="1000" spc="75" dirty="0">
                <a:solidFill>
                  <a:srgbClr val="808080"/>
                </a:solidFill>
                <a:latin typeface="Calibri"/>
                <a:cs typeface="Calibri"/>
              </a:rPr>
              <a:t> </a:t>
            </a:r>
            <a:r>
              <a:rPr sz="1000" spc="-10" dirty="0">
                <a:solidFill>
                  <a:srgbClr val="808080"/>
                </a:solidFill>
                <a:latin typeface="Calibri"/>
                <a:cs typeface="Calibri"/>
              </a:rPr>
              <a:t>American</a:t>
            </a:r>
            <a:r>
              <a:rPr sz="1000" spc="25" dirty="0">
                <a:solidFill>
                  <a:srgbClr val="808080"/>
                </a:solidFill>
                <a:latin typeface="Calibri"/>
                <a:cs typeface="Calibri"/>
              </a:rPr>
              <a:t> </a:t>
            </a:r>
            <a:r>
              <a:rPr sz="1000" spc="-5" dirty="0">
                <a:solidFill>
                  <a:srgbClr val="808080"/>
                </a:solidFill>
                <a:latin typeface="Calibri"/>
                <a:cs typeface="Calibri"/>
              </a:rPr>
              <a:t>Community</a:t>
            </a:r>
            <a:r>
              <a:rPr sz="1000" spc="20" dirty="0">
                <a:solidFill>
                  <a:srgbClr val="808080"/>
                </a:solidFill>
                <a:latin typeface="Calibri"/>
                <a:cs typeface="Calibri"/>
              </a:rPr>
              <a:t> </a:t>
            </a:r>
            <a:r>
              <a:rPr sz="1000" spc="-10" dirty="0">
                <a:solidFill>
                  <a:srgbClr val="808080"/>
                </a:solidFill>
                <a:latin typeface="Calibri"/>
                <a:cs typeface="Calibri"/>
              </a:rPr>
              <a:t>Survey</a:t>
            </a:r>
            <a:r>
              <a:rPr sz="1000" spc="25" dirty="0">
                <a:solidFill>
                  <a:srgbClr val="808080"/>
                </a:solidFill>
                <a:latin typeface="Calibri"/>
                <a:cs typeface="Calibri"/>
              </a:rPr>
              <a:t> </a:t>
            </a:r>
            <a:r>
              <a:rPr sz="1000" spc="-10" dirty="0">
                <a:solidFill>
                  <a:srgbClr val="808080"/>
                </a:solidFill>
                <a:latin typeface="Calibri"/>
                <a:cs typeface="Calibri"/>
              </a:rPr>
              <a:t>City-level</a:t>
            </a:r>
            <a:r>
              <a:rPr sz="1000" spc="20" dirty="0">
                <a:solidFill>
                  <a:srgbClr val="808080"/>
                </a:solidFill>
                <a:latin typeface="Calibri"/>
                <a:cs typeface="Calibri"/>
              </a:rPr>
              <a:t> </a:t>
            </a:r>
            <a:r>
              <a:rPr sz="1000" spc="-10" dirty="0">
                <a:solidFill>
                  <a:srgbClr val="808080"/>
                </a:solidFill>
                <a:latin typeface="Calibri"/>
                <a:cs typeface="Calibri"/>
              </a:rPr>
              <a:t>5-Year</a:t>
            </a:r>
            <a:r>
              <a:rPr sz="1000" spc="35" dirty="0">
                <a:solidFill>
                  <a:srgbClr val="808080"/>
                </a:solidFill>
                <a:latin typeface="Calibri"/>
                <a:cs typeface="Calibri"/>
              </a:rPr>
              <a:t> </a:t>
            </a:r>
            <a:r>
              <a:rPr sz="1000" spc="-5" dirty="0">
                <a:solidFill>
                  <a:srgbClr val="808080"/>
                </a:solidFill>
                <a:latin typeface="Calibri"/>
                <a:cs typeface="Calibri"/>
              </a:rPr>
              <a:t>Estimates</a:t>
            </a:r>
            <a:endParaRPr sz="1000" dirty="0">
              <a:solidFill>
                <a:prstClr val="black"/>
              </a:solidFill>
              <a:latin typeface="Calibri"/>
              <a:cs typeface="Calibri"/>
            </a:endParaRPr>
          </a:p>
        </p:txBody>
      </p:sp>
    </p:spTree>
    <p:extLst>
      <p:ext uri="{BB962C8B-B14F-4D97-AF65-F5344CB8AC3E}">
        <p14:creationId xmlns:p14="http://schemas.microsoft.com/office/powerpoint/2010/main" val="3637654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 y="188821"/>
            <a:ext cx="9052559" cy="874598"/>
          </a:xfrm>
          <a:prstGeom prst="rect">
            <a:avLst/>
          </a:prstGeom>
        </p:spPr>
        <p:txBody>
          <a:bodyPr vert="horz" wrap="square" lIns="0" tIns="12700" rIns="0" bIns="0" rtlCol="0">
            <a:spAutoFit/>
          </a:bodyPr>
          <a:lstStyle/>
          <a:p>
            <a:pPr marL="12700" marR="5080">
              <a:spcBef>
                <a:spcPts val="100"/>
              </a:spcBef>
            </a:pPr>
            <a:r>
              <a:rPr sz="2800" spc="-5" dirty="0"/>
              <a:t>What is </a:t>
            </a:r>
            <a:r>
              <a:rPr sz="2800" dirty="0"/>
              <a:t>the </a:t>
            </a:r>
            <a:r>
              <a:rPr sz="2800" spc="-5" dirty="0"/>
              <a:t>goal </a:t>
            </a:r>
            <a:r>
              <a:rPr sz="2800" dirty="0"/>
              <a:t>of the </a:t>
            </a:r>
            <a:r>
              <a:rPr sz="2800" spc="-5" dirty="0"/>
              <a:t>Pipeline Partnership, and </a:t>
            </a:r>
            <a:r>
              <a:rPr sz="2800" dirty="0"/>
              <a:t>how </a:t>
            </a:r>
            <a:r>
              <a:rPr sz="2800" spc="-5" dirty="0"/>
              <a:t>are we </a:t>
            </a:r>
            <a:r>
              <a:rPr sz="2800" spc="-440" dirty="0"/>
              <a:t> </a:t>
            </a:r>
            <a:r>
              <a:rPr sz="2800" spc="-5" dirty="0"/>
              <a:t>going</a:t>
            </a:r>
            <a:r>
              <a:rPr sz="2800" spc="-15" dirty="0"/>
              <a:t> </a:t>
            </a:r>
            <a:r>
              <a:rPr sz="2800" dirty="0"/>
              <a:t>to</a:t>
            </a:r>
            <a:r>
              <a:rPr sz="2800" spc="-20" dirty="0"/>
              <a:t> </a:t>
            </a:r>
            <a:r>
              <a:rPr sz="2800" spc="-5" dirty="0"/>
              <a:t>get</a:t>
            </a:r>
            <a:r>
              <a:rPr sz="2800" spc="-10" dirty="0"/>
              <a:t> </a:t>
            </a:r>
            <a:r>
              <a:rPr sz="2800" spc="-5" dirty="0"/>
              <a:t>there?</a:t>
            </a:r>
          </a:p>
        </p:txBody>
      </p:sp>
      <p:sp>
        <p:nvSpPr>
          <p:cNvPr id="3" name="object 3"/>
          <p:cNvSpPr txBox="1"/>
          <p:nvPr/>
        </p:nvSpPr>
        <p:spPr>
          <a:xfrm>
            <a:off x="1757890" y="1196052"/>
            <a:ext cx="8602345" cy="1945639"/>
          </a:xfrm>
          <a:prstGeom prst="rect">
            <a:avLst/>
          </a:prstGeom>
        </p:spPr>
        <p:txBody>
          <a:bodyPr vert="horz" wrap="square" lIns="0" tIns="12700" rIns="0" bIns="0" rtlCol="0">
            <a:spAutoFit/>
          </a:bodyPr>
          <a:lstStyle/>
          <a:p>
            <a:pPr marL="12700" marR="607060" indent="-635">
              <a:spcBef>
                <a:spcPts val="100"/>
              </a:spcBef>
            </a:pPr>
            <a:r>
              <a:rPr b="1" dirty="0">
                <a:solidFill>
                  <a:srgbClr val="01397E"/>
                </a:solidFill>
                <a:latin typeface="Calibri"/>
                <a:cs typeface="Calibri"/>
              </a:rPr>
              <a:t>Goal of the Pipeline </a:t>
            </a:r>
            <a:r>
              <a:rPr b="1" spc="-5" dirty="0">
                <a:solidFill>
                  <a:srgbClr val="01397E"/>
                </a:solidFill>
                <a:latin typeface="Calibri"/>
                <a:cs typeface="Calibri"/>
              </a:rPr>
              <a:t>Partnership</a:t>
            </a:r>
            <a:r>
              <a:rPr spc="-5" dirty="0">
                <a:solidFill>
                  <a:prstClr val="black"/>
                </a:solidFill>
                <a:latin typeface="Calibri"/>
                <a:cs typeface="Calibri"/>
              </a:rPr>
              <a:t>: </a:t>
            </a:r>
            <a:r>
              <a:rPr dirty="0">
                <a:solidFill>
                  <a:prstClr val="black"/>
                </a:solidFill>
                <a:latin typeface="Calibri"/>
                <a:cs typeface="Calibri"/>
              </a:rPr>
              <a:t>A </a:t>
            </a:r>
            <a:r>
              <a:rPr spc="-5" dirty="0">
                <a:solidFill>
                  <a:prstClr val="black"/>
                </a:solidFill>
                <a:latin typeface="Calibri"/>
                <a:cs typeface="Calibri"/>
              </a:rPr>
              <a:t>world-class </a:t>
            </a:r>
            <a:r>
              <a:rPr spc="-15" dirty="0">
                <a:solidFill>
                  <a:prstClr val="black"/>
                </a:solidFill>
                <a:latin typeface="Calibri"/>
                <a:cs typeface="Calibri"/>
              </a:rPr>
              <a:t>workforce </a:t>
            </a:r>
            <a:r>
              <a:rPr spc="-5" dirty="0">
                <a:solidFill>
                  <a:prstClr val="black"/>
                </a:solidFill>
                <a:latin typeface="Calibri"/>
                <a:cs typeface="Calibri"/>
              </a:rPr>
              <a:t>development </a:t>
            </a:r>
            <a:r>
              <a:rPr spc="-15" dirty="0">
                <a:solidFill>
                  <a:prstClr val="black"/>
                </a:solidFill>
                <a:latin typeface="Calibri"/>
                <a:cs typeface="Calibri"/>
              </a:rPr>
              <a:t>ecosystem for </a:t>
            </a:r>
            <a:r>
              <a:rPr spc="-395" dirty="0">
                <a:solidFill>
                  <a:prstClr val="black"/>
                </a:solidFill>
                <a:latin typeface="Calibri"/>
                <a:cs typeface="Calibri"/>
              </a:rPr>
              <a:t> </a:t>
            </a:r>
            <a:r>
              <a:rPr spc="-15" dirty="0">
                <a:solidFill>
                  <a:prstClr val="black"/>
                </a:solidFill>
                <a:latin typeface="Calibri"/>
                <a:cs typeface="Calibri"/>
              </a:rPr>
              <a:t>Atlanta</a:t>
            </a:r>
            <a:r>
              <a:rPr spc="-5" dirty="0">
                <a:solidFill>
                  <a:prstClr val="black"/>
                </a:solidFill>
                <a:latin typeface="Calibri"/>
                <a:cs typeface="Calibri"/>
              </a:rPr>
              <a:t> that </a:t>
            </a:r>
            <a:r>
              <a:rPr spc="-15" dirty="0">
                <a:solidFill>
                  <a:prstClr val="black"/>
                </a:solidFill>
                <a:latin typeface="Calibri"/>
                <a:cs typeface="Calibri"/>
              </a:rPr>
              <a:t>creates:</a:t>
            </a:r>
            <a:endParaRPr dirty="0">
              <a:solidFill>
                <a:prstClr val="black"/>
              </a:solidFill>
              <a:latin typeface="Calibri"/>
              <a:cs typeface="Calibri"/>
            </a:endParaRPr>
          </a:p>
          <a:p>
            <a:pPr marL="210820" marR="117475" indent="-196850">
              <a:spcBef>
                <a:spcPts val="1080"/>
              </a:spcBef>
              <a:buClr>
                <a:srgbClr val="01397E"/>
              </a:buClr>
              <a:buSzPct val="125000"/>
              <a:buFont typeface="Arial"/>
              <a:buChar char="▪"/>
              <a:tabLst>
                <a:tab pos="210820" algn="l"/>
              </a:tabLst>
            </a:pPr>
            <a:r>
              <a:rPr dirty="0">
                <a:solidFill>
                  <a:prstClr val="black"/>
                </a:solidFill>
                <a:latin typeface="Calibri"/>
                <a:cs typeface="Calibri"/>
              </a:rPr>
              <a:t>A</a:t>
            </a:r>
            <a:r>
              <a:rPr spc="5" dirty="0">
                <a:solidFill>
                  <a:prstClr val="black"/>
                </a:solidFill>
                <a:latin typeface="Calibri"/>
                <a:cs typeface="Calibri"/>
              </a:rPr>
              <a:t> </a:t>
            </a:r>
            <a:r>
              <a:rPr spc="-10" dirty="0">
                <a:solidFill>
                  <a:prstClr val="black"/>
                </a:solidFill>
                <a:latin typeface="Calibri"/>
                <a:cs typeface="Calibri"/>
              </a:rPr>
              <a:t>network</a:t>
            </a:r>
            <a:r>
              <a:rPr spc="5" dirty="0">
                <a:solidFill>
                  <a:prstClr val="black"/>
                </a:solidFill>
                <a:latin typeface="Calibri"/>
                <a:cs typeface="Calibri"/>
              </a:rPr>
              <a:t> </a:t>
            </a:r>
            <a:r>
              <a:rPr spc="-5" dirty="0">
                <a:solidFill>
                  <a:prstClr val="black"/>
                </a:solidFill>
                <a:latin typeface="Calibri"/>
                <a:cs typeface="Calibri"/>
              </a:rPr>
              <a:t>of</a:t>
            </a:r>
            <a:r>
              <a:rPr spc="20" dirty="0">
                <a:solidFill>
                  <a:prstClr val="black"/>
                </a:solidFill>
                <a:latin typeface="Calibri"/>
                <a:cs typeface="Calibri"/>
              </a:rPr>
              <a:t> </a:t>
            </a:r>
            <a:r>
              <a:rPr dirty="0">
                <a:solidFill>
                  <a:prstClr val="black"/>
                </a:solidFill>
                <a:latin typeface="Calibri"/>
                <a:cs typeface="Calibri"/>
              </a:rPr>
              <a:t>seamless</a:t>
            </a:r>
            <a:r>
              <a:rPr spc="-10" dirty="0">
                <a:solidFill>
                  <a:prstClr val="black"/>
                </a:solidFill>
                <a:latin typeface="Calibri"/>
                <a:cs typeface="Calibri"/>
              </a:rPr>
              <a:t> </a:t>
            </a:r>
            <a:r>
              <a:rPr spc="-5" dirty="0">
                <a:solidFill>
                  <a:prstClr val="black"/>
                </a:solidFill>
                <a:latin typeface="Calibri"/>
                <a:cs typeface="Calibri"/>
              </a:rPr>
              <a:t>mutual</a:t>
            </a:r>
            <a:r>
              <a:rPr spc="15" dirty="0">
                <a:solidFill>
                  <a:prstClr val="black"/>
                </a:solidFill>
                <a:latin typeface="Calibri"/>
                <a:cs typeface="Calibri"/>
              </a:rPr>
              <a:t> </a:t>
            </a:r>
            <a:r>
              <a:rPr spc="-20" dirty="0">
                <a:solidFill>
                  <a:prstClr val="black"/>
                </a:solidFill>
                <a:latin typeface="Calibri"/>
                <a:cs typeface="Calibri"/>
              </a:rPr>
              <a:t>referrals</a:t>
            </a:r>
            <a:r>
              <a:rPr spc="5" dirty="0">
                <a:solidFill>
                  <a:prstClr val="black"/>
                </a:solidFill>
                <a:latin typeface="Calibri"/>
                <a:cs typeface="Calibri"/>
              </a:rPr>
              <a:t> </a:t>
            </a:r>
            <a:r>
              <a:rPr spc="-10" dirty="0">
                <a:solidFill>
                  <a:prstClr val="black"/>
                </a:solidFill>
                <a:latin typeface="Calibri"/>
                <a:cs typeface="Calibri"/>
              </a:rPr>
              <a:t>to</a:t>
            </a:r>
            <a:r>
              <a:rPr spc="10" dirty="0">
                <a:solidFill>
                  <a:prstClr val="black"/>
                </a:solidFill>
                <a:latin typeface="Calibri"/>
                <a:cs typeface="Calibri"/>
              </a:rPr>
              <a:t> </a:t>
            </a:r>
            <a:r>
              <a:rPr spc="-10" dirty="0">
                <a:solidFill>
                  <a:prstClr val="black"/>
                </a:solidFill>
                <a:latin typeface="Calibri"/>
                <a:cs typeface="Calibri"/>
              </a:rPr>
              <a:t>increase</a:t>
            </a:r>
            <a:r>
              <a:rPr spc="20" dirty="0">
                <a:solidFill>
                  <a:prstClr val="black"/>
                </a:solidFill>
                <a:latin typeface="Calibri"/>
                <a:cs typeface="Calibri"/>
              </a:rPr>
              <a:t> </a:t>
            </a:r>
            <a:r>
              <a:rPr spc="-5" dirty="0">
                <a:solidFill>
                  <a:prstClr val="black"/>
                </a:solidFill>
                <a:latin typeface="Calibri"/>
                <a:cs typeface="Calibri"/>
              </a:rPr>
              <a:t>access</a:t>
            </a:r>
            <a:r>
              <a:rPr spc="15" dirty="0">
                <a:solidFill>
                  <a:prstClr val="black"/>
                </a:solidFill>
                <a:latin typeface="Calibri"/>
                <a:cs typeface="Calibri"/>
              </a:rPr>
              <a:t> </a:t>
            </a:r>
            <a:r>
              <a:rPr spc="-10" dirty="0">
                <a:solidFill>
                  <a:prstClr val="black"/>
                </a:solidFill>
                <a:latin typeface="Calibri"/>
                <a:cs typeface="Calibri"/>
              </a:rPr>
              <a:t>to</a:t>
            </a:r>
            <a:r>
              <a:rPr spc="10" dirty="0">
                <a:solidFill>
                  <a:prstClr val="black"/>
                </a:solidFill>
                <a:latin typeface="Calibri"/>
                <a:cs typeface="Calibri"/>
              </a:rPr>
              <a:t> </a:t>
            </a:r>
            <a:r>
              <a:rPr spc="-5" dirty="0">
                <a:solidFill>
                  <a:prstClr val="black"/>
                </a:solidFill>
                <a:latin typeface="Calibri"/>
                <a:cs typeface="Calibri"/>
              </a:rPr>
              <a:t>all</a:t>
            </a:r>
            <a:r>
              <a:rPr spc="10" dirty="0">
                <a:solidFill>
                  <a:prstClr val="black"/>
                </a:solidFill>
                <a:latin typeface="Calibri"/>
                <a:cs typeface="Calibri"/>
              </a:rPr>
              <a:t> </a:t>
            </a:r>
            <a:r>
              <a:rPr spc="-5" dirty="0">
                <a:solidFill>
                  <a:prstClr val="black"/>
                </a:solidFill>
                <a:latin typeface="Calibri"/>
                <a:cs typeface="Calibri"/>
              </a:rPr>
              <a:t>of</a:t>
            </a:r>
            <a:r>
              <a:rPr spc="10" dirty="0">
                <a:solidFill>
                  <a:prstClr val="black"/>
                </a:solidFill>
                <a:latin typeface="Calibri"/>
                <a:cs typeface="Calibri"/>
              </a:rPr>
              <a:t> </a:t>
            </a:r>
            <a:r>
              <a:rPr spc="-5" dirty="0">
                <a:solidFill>
                  <a:prstClr val="black"/>
                </a:solidFill>
                <a:latin typeface="Calibri"/>
                <a:cs typeface="Calibri"/>
              </a:rPr>
              <a:t>our</a:t>
            </a:r>
            <a:r>
              <a:rPr spc="10" dirty="0">
                <a:solidFill>
                  <a:prstClr val="black"/>
                </a:solidFill>
                <a:latin typeface="Calibri"/>
                <a:cs typeface="Calibri"/>
              </a:rPr>
              <a:t> </a:t>
            </a:r>
            <a:r>
              <a:rPr spc="-10" dirty="0">
                <a:solidFill>
                  <a:prstClr val="black"/>
                </a:solidFill>
                <a:latin typeface="Calibri"/>
                <a:cs typeface="Calibri"/>
              </a:rPr>
              <a:t>resources</a:t>
            </a:r>
            <a:r>
              <a:rPr spc="15" dirty="0">
                <a:solidFill>
                  <a:prstClr val="black"/>
                </a:solidFill>
                <a:latin typeface="Calibri"/>
                <a:cs typeface="Calibri"/>
              </a:rPr>
              <a:t> </a:t>
            </a:r>
            <a:r>
              <a:rPr dirty="0">
                <a:solidFill>
                  <a:prstClr val="black"/>
                </a:solidFill>
                <a:latin typeface="Calibri"/>
                <a:cs typeface="Calibri"/>
              </a:rPr>
              <a:t>and</a:t>
            </a:r>
            <a:r>
              <a:rPr spc="25" dirty="0">
                <a:solidFill>
                  <a:prstClr val="black"/>
                </a:solidFill>
                <a:latin typeface="Calibri"/>
                <a:cs typeface="Calibri"/>
              </a:rPr>
              <a:t> </a:t>
            </a:r>
            <a:r>
              <a:rPr spc="-5" dirty="0">
                <a:solidFill>
                  <a:prstClr val="black"/>
                </a:solidFill>
                <a:latin typeface="Calibri"/>
                <a:cs typeface="Calibri"/>
              </a:rPr>
              <a:t>give </a:t>
            </a:r>
            <a:r>
              <a:rPr spc="-395" dirty="0">
                <a:solidFill>
                  <a:prstClr val="black"/>
                </a:solidFill>
                <a:latin typeface="Calibri"/>
                <a:cs typeface="Calibri"/>
              </a:rPr>
              <a:t> </a:t>
            </a:r>
            <a:r>
              <a:rPr spc="-10" dirty="0">
                <a:solidFill>
                  <a:prstClr val="black"/>
                </a:solidFill>
                <a:latin typeface="Calibri"/>
                <a:cs typeface="Calibri"/>
              </a:rPr>
              <a:t>customers</a:t>
            </a:r>
            <a:r>
              <a:rPr spc="5" dirty="0">
                <a:solidFill>
                  <a:prstClr val="black"/>
                </a:solidFill>
                <a:latin typeface="Calibri"/>
                <a:cs typeface="Calibri"/>
              </a:rPr>
              <a:t> </a:t>
            </a:r>
            <a:r>
              <a:rPr spc="-5" dirty="0">
                <a:solidFill>
                  <a:prstClr val="black"/>
                </a:solidFill>
                <a:latin typeface="Calibri"/>
                <a:cs typeface="Calibri"/>
              </a:rPr>
              <a:t>multiple</a:t>
            </a:r>
            <a:r>
              <a:rPr spc="30" dirty="0">
                <a:solidFill>
                  <a:prstClr val="black"/>
                </a:solidFill>
                <a:latin typeface="Calibri"/>
                <a:cs typeface="Calibri"/>
              </a:rPr>
              <a:t> </a:t>
            </a:r>
            <a:r>
              <a:rPr spc="-15" dirty="0">
                <a:solidFill>
                  <a:prstClr val="black"/>
                </a:solidFill>
                <a:latin typeface="Calibri"/>
                <a:cs typeface="Calibri"/>
              </a:rPr>
              <a:t>pathways</a:t>
            </a:r>
            <a:r>
              <a:rPr spc="-5" dirty="0">
                <a:solidFill>
                  <a:prstClr val="black"/>
                </a:solidFill>
                <a:latin typeface="Calibri"/>
                <a:cs typeface="Calibri"/>
              </a:rPr>
              <a:t> </a:t>
            </a:r>
            <a:r>
              <a:rPr spc="-10" dirty="0">
                <a:solidFill>
                  <a:prstClr val="black"/>
                </a:solidFill>
                <a:latin typeface="Calibri"/>
                <a:cs typeface="Calibri"/>
              </a:rPr>
              <a:t>to</a:t>
            </a:r>
            <a:r>
              <a:rPr dirty="0">
                <a:solidFill>
                  <a:prstClr val="black"/>
                </a:solidFill>
                <a:latin typeface="Calibri"/>
                <a:cs typeface="Calibri"/>
              </a:rPr>
              <a:t> </a:t>
            </a:r>
            <a:r>
              <a:rPr spc="-10" dirty="0">
                <a:solidFill>
                  <a:prstClr val="black"/>
                </a:solidFill>
                <a:latin typeface="Calibri"/>
                <a:cs typeface="Calibri"/>
              </a:rPr>
              <a:t>sustainable</a:t>
            </a:r>
            <a:r>
              <a:rPr spc="20" dirty="0">
                <a:solidFill>
                  <a:prstClr val="black"/>
                </a:solidFill>
                <a:latin typeface="Calibri"/>
                <a:cs typeface="Calibri"/>
              </a:rPr>
              <a:t> </a:t>
            </a:r>
            <a:r>
              <a:rPr spc="-5" dirty="0">
                <a:solidFill>
                  <a:prstClr val="black"/>
                </a:solidFill>
                <a:latin typeface="Calibri"/>
                <a:cs typeface="Calibri"/>
              </a:rPr>
              <a:t>employment</a:t>
            </a:r>
            <a:r>
              <a:rPr dirty="0">
                <a:solidFill>
                  <a:prstClr val="black"/>
                </a:solidFill>
                <a:latin typeface="Calibri"/>
                <a:cs typeface="Calibri"/>
              </a:rPr>
              <a:t> </a:t>
            </a:r>
            <a:r>
              <a:rPr spc="-5" dirty="0">
                <a:solidFill>
                  <a:prstClr val="black"/>
                </a:solidFill>
                <a:latin typeface="Calibri"/>
                <a:cs typeface="Calibri"/>
              </a:rPr>
              <a:t>leading</a:t>
            </a:r>
            <a:r>
              <a:rPr spc="15" dirty="0">
                <a:solidFill>
                  <a:prstClr val="black"/>
                </a:solidFill>
                <a:latin typeface="Calibri"/>
                <a:cs typeface="Calibri"/>
              </a:rPr>
              <a:t> </a:t>
            </a:r>
            <a:r>
              <a:rPr spc="-10" dirty="0">
                <a:solidFill>
                  <a:prstClr val="black"/>
                </a:solidFill>
                <a:latin typeface="Calibri"/>
                <a:cs typeface="Calibri"/>
              </a:rPr>
              <a:t>to</a:t>
            </a:r>
            <a:r>
              <a:rPr spc="15" dirty="0">
                <a:solidFill>
                  <a:prstClr val="black"/>
                </a:solidFill>
                <a:latin typeface="Calibri"/>
                <a:cs typeface="Calibri"/>
              </a:rPr>
              <a:t> </a:t>
            </a:r>
            <a:r>
              <a:rPr spc="-5" dirty="0">
                <a:solidFill>
                  <a:prstClr val="black"/>
                </a:solidFill>
                <a:latin typeface="Calibri"/>
                <a:cs typeface="Calibri"/>
              </a:rPr>
              <a:t>economic</a:t>
            </a:r>
            <a:r>
              <a:rPr spc="10" dirty="0">
                <a:solidFill>
                  <a:prstClr val="black"/>
                </a:solidFill>
                <a:latin typeface="Calibri"/>
                <a:cs typeface="Calibri"/>
              </a:rPr>
              <a:t> </a:t>
            </a:r>
            <a:r>
              <a:rPr spc="-20" dirty="0">
                <a:solidFill>
                  <a:prstClr val="black"/>
                </a:solidFill>
                <a:latin typeface="Calibri"/>
                <a:cs typeface="Calibri"/>
              </a:rPr>
              <a:t>mobility.</a:t>
            </a:r>
            <a:endParaRPr dirty="0">
              <a:solidFill>
                <a:prstClr val="black"/>
              </a:solidFill>
              <a:latin typeface="Calibri"/>
              <a:cs typeface="Calibri"/>
            </a:endParaRPr>
          </a:p>
          <a:p>
            <a:pPr marL="210820" marR="5080" indent="-196850">
              <a:spcBef>
                <a:spcPts val="1080"/>
              </a:spcBef>
              <a:buClr>
                <a:srgbClr val="01397E"/>
              </a:buClr>
              <a:buSzPct val="125000"/>
              <a:buFont typeface="Arial"/>
              <a:buChar char="▪"/>
              <a:tabLst>
                <a:tab pos="210820" algn="l"/>
              </a:tabLst>
            </a:pPr>
            <a:r>
              <a:rPr dirty="0">
                <a:solidFill>
                  <a:prstClr val="black"/>
                </a:solidFill>
                <a:latin typeface="Calibri"/>
                <a:cs typeface="Calibri"/>
              </a:rPr>
              <a:t>A</a:t>
            </a:r>
            <a:r>
              <a:rPr spc="5" dirty="0">
                <a:solidFill>
                  <a:prstClr val="black"/>
                </a:solidFill>
                <a:latin typeface="Calibri"/>
                <a:cs typeface="Calibri"/>
              </a:rPr>
              <a:t> </a:t>
            </a:r>
            <a:r>
              <a:rPr spc="-15" dirty="0">
                <a:solidFill>
                  <a:prstClr val="black"/>
                </a:solidFill>
                <a:latin typeface="Calibri"/>
                <a:cs typeface="Calibri"/>
              </a:rPr>
              <a:t>coordinated</a:t>
            </a:r>
            <a:r>
              <a:rPr spc="35" dirty="0">
                <a:solidFill>
                  <a:prstClr val="black"/>
                </a:solidFill>
                <a:latin typeface="Calibri"/>
                <a:cs typeface="Calibri"/>
              </a:rPr>
              <a:t> </a:t>
            </a:r>
            <a:r>
              <a:rPr spc="-5" dirty="0">
                <a:solidFill>
                  <a:prstClr val="black"/>
                </a:solidFill>
                <a:latin typeface="Calibri"/>
                <a:cs typeface="Calibri"/>
              </a:rPr>
              <a:t>community</a:t>
            </a:r>
            <a:r>
              <a:rPr spc="5" dirty="0">
                <a:solidFill>
                  <a:prstClr val="black"/>
                </a:solidFill>
                <a:latin typeface="Calibri"/>
                <a:cs typeface="Calibri"/>
              </a:rPr>
              <a:t> </a:t>
            </a:r>
            <a:r>
              <a:rPr spc="-15" dirty="0">
                <a:solidFill>
                  <a:prstClr val="black"/>
                </a:solidFill>
                <a:latin typeface="Calibri"/>
                <a:cs typeface="Calibri"/>
              </a:rPr>
              <a:t>effort</a:t>
            </a:r>
            <a:r>
              <a:rPr spc="5" dirty="0">
                <a:solidFill>
                  <a:prstClr val="black"/>
                </a:solidFill>
                <a:latin typeface="Calibri"/>
                <a:cs typeface="Calibri"/>
              </a:rPr>
              <a:t> </a:t>
            </a:r>
            <a:r>
              <a:rPr spc="-5" dirty="0">
                <a:solidFill>
                  <a:prstClr val="black"/>
                </a:solidFill>
                <a:latin typeface="Calibri"/>
                <a:cs typeface="Calibri"/>
              </a:rPr>
              <a:t>that</a:t>
            </a:r>
            <a:r>
              <a:rPr dirty="0">
                <a:solidFill>
                  <a:prstClr val="black"/>
                </a:solidFill>
                <a:latin typeface="Calibri"/>
                <a:cs typeface="Calibri"/>
              </a:rPr>
              <a:t> </a:t>
            </a:r>
            <a:r>
              <a:rPr spc="-5" dirty="0">
                <a:solidFill>
                  <a:prstClr val="black"/>
                </a:solidFill>
                <a:latin typeface="Calibri"/>
                <a:cs typeface="Calibri"/>
              </a:rPr>
              <a:t>supports</a:t>
            </a:r>
            <a:r>
              <a:rPr spc="15" dirty="0">
                <a:solidFill>
                  <a:prstClr val="black"/>
                </a:solidFill>
                <a:latin typeface="Calibri"/>
                <a:cs typeface="Calibri"/>
              </a:rPr>
              <a:t> </a:t>
            </a:r>
            <a:r>
              <a:rPr spc="-5" dirty="0">
                <a:solidFill>
                  <a:prstClr val="black"/>
                </a:solidFill>
                <a:latin typeface="Calibri"/>
                <a:cs typeface="Calibri"/>
              </a:rPr>
              <a:t>the</a:t>
            </a:r>
            <a:r>
              <a:rPr spc="10" dirty="0">
                <a:solidFill>
                  <a:prstClr val="black"/>
                </a:solidFill>
                <a:latin typeface="Calibri"/>
                <a:cs typeface="Calibri"/>
              </a:rPr>
              <a:t> </a:t>
            </a:r>
            <a:r>
              <a:rPr spc="-10" dirty="0">
                <a:solidFill>
                  <a:prstClr val="black"/>
                </a:solidFill>
                <a:latin typeface="Calibri"/>
                <a:cs typeface="Calibri"/>
              </a:rPr>
              <a:t>customer</a:t>
            </a:r>
            <a:r>
              <a:rPr spc="15" dirty="0">
                <a:solidFill>
                  <a:prstClr val="black"/>
                </a:solidFill>
                <a:latin typeface="Calibri"/>
                <a:cs typeface="Calibri"/>
              </a:rPr>
              <a:t> </a:t>
            </a:r>
            <a:r>
              <a:rPr spc="-10" dirty="0">
                <a:solidFill>
                  <a:prstClr val="black"/>
                </a:solidFill>
                <a:latin typeface="Calibri"/>
                <a:cs typeface="Calibri"/>
              </a:rPr>
              <a:t>holistically</a:t>
            </a:r>
            <a:r>
              <a:rPr spc="35" dirty="0">
                <a:solidFill>
                  <a:prstClr val="black"/>
                </a:solidFill>
                <a:latin typeface="Calibri"/>
                <a:cs typeface="Calibri"/>
              </a:rPr>
              <a:t> </a:t>
            </a:r>
            <a:r>
              <a:rPr spc="-5" dirty="0">
                <a:solidFill>
                  <a:prstClr val="black"/>
                </a:solidFill>
                <a:latin typeface="Calibri"/>
                <a:cs typeface="Calibri"/>
              </a:rPr>
              <a:t>they</a:t>
            </a:r>
            <a:r>
              <a:rPr spc="5" dirty="0">
                <a:solidFill>
                  <a:prstClr val="black"/>
                </a:solidFill>
                <a:latin typeface="Calibri"/>
                <a:cs typeface="Calibri"/>
              </a:rPr>
              <a:t> </a:t>
            </a:r>
            <a:r>
              <a:rPr spc="-15" dirty="0">
                <a:solidFill>
                  <a:prstClr val="black"/>
                </a:solidFill>
                <a:latin typeface="Calibri"/>
                <a:cs typeface="Calibri"/>
              </a:rPr>
              <a:t>integrate</a:t>
            </a:r>
            <a:r>
              <a:rPr spc="25" dirty="0">
                <a:solidFill>
                  <a:prstClr val="black"/>
                </a:solidFill>
                <a:latin typeface="Calibri"/>
                <a:cs typeface="Calibri"/>
              </a:rPr>
              <a:t> </a:t>
            </a:r>
            <a:r>
              <a:rPr spc="-10" dirty="0">
                <a:solidFill>
                  <a:prstClr val="black"/>
                </a:solidFill>
                <a:latin typeface="Calibri"/>
                <a:cs typeface="Calibri"/>
              </a:rPr>
              <a:t>into </a:t>
            </a:r>
            <a:r>
              <a:rPr spc="-395" dirty="0">
                <a:solidFill>
                  <a:prstClr val="black"/>
                </a:solidFill>
                <a:latin typeface="Calibri"/>
                <a:cs typeface="Calibri"/>
              </a:rPr>
              <a:t> </a:t>
            </a:r>
            <a:r>
              <a:rPr dirty="0">
                <a:solidFill>
                  <a:prstClr val="black"/>
                </a:solidFill>
                <a:latin typeface="Calibri"/>
                <a:cs typeface="Calibri"/>
              </a:rPr>
              <a:t>and</a:t>
            </a:r>
            <a:r>
              <a:rPr spc="5" dirty="0">
                <a:solidFill>
                  <a:prstClr val="black"/>
                </a:solidFill>
                <a:latin typeface="Calibri"/>
                <a:cs typeface="Calibri"/>
              </a:rPr>
              <a:t> </a:t>
            </a:r>
            <a:r>
              <a:rPr spc="-10" dirty="0">
                <a:solidFill>
                  <a:prstClr val="black"/>
                </a:solidFill>
                <a:latin typeface="Calibri"/>
                <a:cs typeface="Calibri"/>
              </a:rPr>
              <a:t>progress </a:t>
            </a:r>
            <a:r>
              <a:rPr spc="-5" dirty="0">
                <a:solidFill>
                  <a:prstClr val="black"/>
                </a:solidFill>
                <a:latin typeface="Calibri"/>
                <a:cs typeface="Calibri"/>
              </a:rPr>
              <a:t>within</a:t>
            </a:r>
            <a:r>
              <a:rPr spc="10" dirty="0">
                <a:solidFill>
                  <a:prstClr val="black"/>
                </a:solidFill>
                <a:latin typeface="Calibri"/>
                <a:cs typeface="Calibri"/>
              </a:rPr>
              <a:t> </a:t>
            </a:r>
            <a:r>
              <a:rPr spc="-5" dirty="0">
                <a:solidFill>
                  <a:prstClr val="black"/>
                </a:solidFill>
                <a:latin typeface="Calibri"/>
                <a:cs typeface="Calibri"/>
              </a:rPr>
              <a:t>the</a:t>
            </a:r>
            <a:r>
              <a:rPr spc="15" dirty="0">
                <a:solidFill>
                  <a:prstClr val="black"/>
                </a:solidFill>
                <a:latin typeface="Calibri"/>
                <a:cs typeface="Calibri"/>
              </a:rPr>
              <a:t> </a:t>
            </a:r>
            <a:r>
              <a:rPr spc="-15" dirty="0">
                <a:solidFill>
                  <a:prstClr val="black"/>
                </a:solidFill>
                <a:latin typeface="Calibri"/>
                <a:cs typeface="Calibri"/>
              </a:rPr>
              <a:t>workforce.</a:t>
            </a:r>
            <a:endParaRPr dirty="0">
              <a:solidFill>
                <a:prstClr val="black"/>
              </a:solidFill>
              <a:latin typeface="Calibri"/>
              <a:cs typeface="Calibri"/>
            </a:endParaRPr>
          </a:p>
        </p:txBody>
      </p:sp>
      <p:sp>
        <p:nvSpPr>
          <p:cNvPr id="4" name="object 4"/>
          <p:cNvSpPr/>
          <p:nvPr/>
        </p:nvSpPr>
        <p:spPr>
          <a:xfrm>
            <a:off x="1770888" y="3663696"/>
            <a:ext cx="8651240" cy="0"/>
          </a:xfrm>
          <a:custGeom>
            <a:avLst/>
            <a:gdLst/>
            <a:ahLst/>
            <a:cxnLst/>
            <a:rect l="l" t="t" r="r" b="b"/>
            <a:pathLst>
              <a:path w="8651240">
                <a:moveTo>
                  <a:pt x="0" y="0"/>
                </a:moveTo>
                <a:lnTo>
                  <a:pt x="8650820" y="0"/>
                </a:lnTo>
              </a:path>
            </a:pathLst>
          </a:custGeom>
          <a:ln w="9144">
            <a:solidFill>
              <a:srgbClr val="01397E"/>
            </a:solidFill>
          </a:ln>
        </p:spPr>
        <p:txBody>
          <a:bodyPr wrap="square" lIns="0" tIns="0" rIns="0" bIns="0" rtlCol="0"/>
          <a:lstStyle/>
          <a:p>
            <a:endParaRPr dirty="0">
              <a:solidFill>
                <a:prstClr val="black"/>
              </a:solidFill>
              <a:latin typeface="Calibri"/>
            </a:endParaRPr>
          </a:p>
        </p:txBody>
      </p:sp>
      <p:sp>
        <p:nvSpPr>
          <p:cNvPr id="5" name="object 5"/>
          <p:cNvSpPr/>
          <p:nvPr/>
        </p:nvSpPr>
        <p:spPr>
          <a:xfrm>
            <a:off x="1770888" y="3808476"/>
            <a:ext cx="3131820" cy="2263140"/>
          </a:xfrm>
          <a:custGeom>
            <a:avLst/>
            <a:gdLst/>
            <a:ahLst/>
            <a:cxnLst/>
            <a:rect l="l" t="t" r="r" b="b"/>
            <a:pathLst>
              <a:path w="3131820" h="2263140">
                <a:moveTo>
                  <a:pt x="2708897" y="0"/>
                </a:moveTo>
                <a:lnTo>
                  <a:pt x="0" y="0"/>
                </a:lnTo>
                <a:lnTo>
                  <a:pt x="0" y="2263140"/>
                </a:lnTo>
                <a:lnTo>
                  <a:pt x="2708897" y="2263140"/>
                </a:lnTo>
                <a:lnTo>
                  <a:pt x="3131820" y="1131570"/>
                </a:lnTo>
                <a:lnTo>
                  <a:pt x="2708897" y="0"/>
                </a:lnTo>
                <a:close/>
              </a:path>
            </a:pathLst>
          </a:custGeom>
          <a:solidFill>
            <a:srgbClr val="C7D5EA"/>
          </a:solidFill>
        </p:spPr>
        <p:txBody>
          <a:bodyPr wrap="square" lIns="0" tIns="0" rIns="0" bIns="0" rtlCol="0"/>
          <a:lstStyle/>
          <a:p>
            <a:endParaRPr dirty="0">
              <a:solidFill>
                <a:prstClr val="black"/>
              </a:solidFill>
              <a:latin typeface="Calibri"/>
            </a:endParaRPr>
          </a:p>
        </p:txBody>
      </p:sp>
      <p:sp>
        <p:nvSpPr>
          <p:cNvPr id="6" name="object 6"/>
          <p:cNvSpPr txBox="1"/>
          <p:nvPr/>
        </p:nvSpPr>
        <p:spPr>
          <a:xfrm>
            <a:off x="1823835" y="4363351"/>
            <a:ext cx="2492375" cy="574040"/>
          </a:xfrm>
          <a:prstGeom prst="rect">
            <a:avLst/>
          </a:prstGeom>
        </p:spPr>
        <p:txBody>
          <a:bodyPr vert="horz" wrap="square" lIns="0" tIns="12700" rIns="0" bIns="0" rtlCol="0">
            <a:spAutoFit/>
          </a:bodyPr>
          <a:lstStyle/>
          <a:p>
            <a:pPr marL="12700" marR="5080">
              <a:spcBef>
                <a:spcPts val="100"/>
              </a:spcBef>
            </a:pPr>
            <a:r>
              <a:rPr b="1" dirty="0">
                <a:solidFill>
                  <a:srgbClr val="01397E"/>
                </a:solidFill>
                <a:latin typeface="Calibri"/>
                <a:cs typeface="Calibri"/>
              </a:rPr>
              <a:t>Identify the </a:t>
            </a:r>
            <a:r>
              <a:rPr b="1" spc="5" dirty="0">
                <a:solidFill>
                  <a:srgbClr val="01397E"/>
                </a:solidFill>
                <a:latin typeface="Calibri"/>
                <a:cs typeface="Calibri"/>
              </a:rPr>
              <a:t>top </a:t>
            </a:r>
            <a:r>
              <a:rPr b="1" spc="10" dirty="0">
                <a:solidFill>
                  <a:srgbClr val="01397E"/>
                </a:solidFill>
                <a:latin typeface="Calibri"/>
                <a:cs typeface="Calibri"/>
              </a:rPr>
              <a:t> </a:t>
            </a:r>
            <a:r>
              <a:rPr b="1" dirty="0">
                <a:solidFill>
                  <a:srgbClr val="01397E"/>
                </a:solidFill>
                <a:latin typeface="Calibri"/>
                <a:cs typeface="Calibri"/>
              </a:rPr>
              <a:t>partnership</a:t>
            </a:r>
            <a:r>
              <a:rPr b="1" spc="-90" dirty="0">
                <a:solidFill>
                  <a:srgbClr val="01397E"/>
                </a:solidFill>
                <a:latin typeface="Calibri"/>
                <a:cs typeface="Calibri"/>
              </a:rPr>
              <a:t> </a:t>
            </a:r>
            <a:r>
              <a:rPr b="1" spc="5" dirty="0">
                <a:solidFill>
                  <a:srgbClr val="01397E"/>
                </a:solidFill>
                <a:latin typeface="Calibri"/>
                <a:cs typeface="Calibri"/>
              </a:rPr>
              <a:t>opportunities</a:t>
            </a:r>
            <a:endParaRPr dirty="0">
              <a:solidFill>
                <a:prstClr val="black"/>
              </a:solidFill>
              <a:latin typeface="Calibri"/>
              <a:cs typeface="Calibri"/>
            </a:endParaRPr>
          </a:p>
        </p:txBody>
      </p:sp>
      <p:grpSp>
        <p:nvGrpSpPr>
          <p:cNvPr id="7" name="object 7"/>
          <p:cNvGrpSpPr/>
          <p:nvPr/>
        </p:nvGrpSpPr>
        <p:grpSpPr>
          <a:xfrm>
            <a:off x="4524565" y="3803714"/>
            <a:ext cx="3143250" cy="2272665"/>
            <a:chOff x="3000565" y="3803713"/>
            <a:chExt cx="3143250" cy="2272665"/>
          </a:xfrm>
        </p:grpSpPr>
        <p:sp>
          <p:nvSpPr>
            <p:cNvPr id="8" name="object 8"/>
            <p:cNvSpPr/>
            <p:nvPr/>
          </p:nvSpPr>
          <p:spPr>
            <a:xfrm>
              <a:off x="3005327" y="3808476"/>
              <a:ext cx="3133725" cy="2263140"/>
            </a:xfrm>
            <a:custGeom>
              <a:avLst/>
              <a:gdLst/>
              <a:ahLst/>
              <a:cxnLst/>
              <a:rect l="l" t="t" r="r" b="b"/>
              <a:pathLst>
                <a:path w="3133725" h="2263140">
                  <a:moveTo>
                    <a:pt x="2710218" y="0"/>
                  </a:moveTo>
                  <a:lnTo>
                    <a:pt x="0" y="0"/>
                  </a:lnTo>
                  <a:lnTo>
                    <a:pt x="423125" y="1131570"/>
                  </a:lnTo>
                  <a:lnTo>
                    <a:pt x="0" y="2263140"/>
                  </a:lnTo>
                  <a:lnTo>
                    <a:pt x="2710218" y="2263140"/>
                  </a:lnTo>
                  <a:lnTo>
                    <a:pt x="3133344" y="1131570"/>
                  </a:lnTo>
                  <a:lnTo>
                    <a:pt x="2710218" y="0"/>
                  </a:lnTo>
                  <a:close/>
                </a:path>
              </a:pathLst>
            </a:custGeom>
            <a:solidFill>
              <a:srgbClr val="C7D5EA"/>
            </a:solidFill>
          </p:spPr>
          <p:txBody>
            <a:bodyPr wrap="square" lIns="0" tIns="0" rIns="0" bIns="0" rtlCol="0"/>
            <a:lstStyle/>
            <a:p>
              <a:endParaRPr dirty="0">
                <a:solidFill>
                  <a:prstClr val="black"/>
                </a:solidFill>
                <a:latin typeface="Calibri"/>
              </a:endParaRPr>
            </a:p>
          </p:txBody>
        </p:sp>
        <p:sp>
          <p:nvSpPr>
            <p:cNvPr id="9" name="object 9"/>
            <p:cNvSpPr/>
            <p:nvPr/>
          </p:nvSpPr>
          <p:spPr>
            <a:xfrm>
              <a:off x="3005327" y="3808476"/>
              <a:ext cx="3133725" cy="2263140"/>
            </a:xfrm>
            <a:custGeom>
              <a:avLst/>
              <a:gdLst/>
              <a:ahLst/>
              <a:cxnLst/>
              <a:rect l="l" t="t" r="r" b="b"/>
              <a:pathLst>
                <a:path w="3133725" h="2263140">
                  <a:moveTo>
                    <a:pt x="0" y="0"/>
                  </a:moveTo>
                  <a:lnTo>
                    <a:pt x="2710218" y="0"/>
                  </a:lnTo>
                  <a:lnTo>
                    <a:pt x="3133344" y="1131570"/>
                  </a:lnTo>
                  <a:lnTo>
                    <a:pt x="2710218" y="2263140"/>
                  </a:lnTo>
                  <a:lnTo>
                    <a:pt x="0" y="2263140"/>
                  </a:lnTo>
                  <a:lnTo>
                    <a:pt x="423125" y="1131570"/>
                  </a:lnTo>
                  <a:lnTo>
                    <a:pt x="0" y="0"/>
                  </a:lnTo>
                  <a:close/>
                </a:path>
              </a:pathLst>
            </a:custGeom>
            <a:ln w="9144">
              <a:solidFill>
                <a:srgbClr val="FFFFFF"/>
              </a:solidFill>
            </a:ln>
          </p:spPr>
          <p:txBody>
            <a:bodyPr wrap="square" lIns="0" tIns="0" rIns="0" bIns="0" rtlCol="0"/>
            <a:lstStyle/>
            <a:p>
              <a:endParaRPr dirty="0">
                <a:solidFill>
                  <a:prstClr val="black"/>
                </a:solidFill>
                <a:latin typeface="Calibri"/>
              </a:endParaRPr>
            </a:p>
          </p:txBody>
        </p:sp>
      </p:grpSp>
      <p:sp>
        <p:nvSpPr>
          <p:cNvPr id="10" name="object 10"/>
          <p:cNvSpPr txBox="1"/>
          <p:nvPr/>
        </p:nvSpPr>
        <p:spPr>
          <a:xfrm>
            <a:off x="4992929" y="4363351"/>
            <a:ext cx="1988185" cy="1122680"/>
          </a:xfrm>
          <a:prstGeom prst="rect">
            <a:avLst/>
          </a:prstGeom>
        </p:spPr>
        <p:txBody>
          <a:bodyPr vert="horz" wrap="square" lIns="0" tIns="12700" rIns="0" bIns="0" rtlCol="0">
            <a:spAutoFit/>
          </a:bodyPr>
          <a:lstStyle/>
          <a:p>
            <a:pPr marL="12700" marR="5080">
              <a:spcBef>
                <a:spcPts val="100"/>
              </a:spcBef>
            </a:pPr>
            <a:r>
              <a:rPr b="1" dirty="0">
                <a:solidFill>
                  <a:srgbClr val="01397E"/>
                </a:solidFill>
                <a:latin typeface="Calibri"/>
                <a:cs typeface="Calibri"/>
              </a:rPr>
              <a:t>Map the </a:t>
            </a:r>
            <a:r>
              <a:rPr b="1" spc="5" dirty="0">
                <a:solidFill>
                  <a:srgbClr val="01397E"/>
                </a:solidFill>
                <a:latin typeface="Calibri"/>
                <a:cs typeface="Calibri"/>
              </a:rPr>
              <a:t>processes </a:t>
            </a:r>
            <a:r>
              <a:rPr b="1" spc="10" dirty="0">
                <a:solidFill>
                  <a:srgbClr val="01397E"/>
                </a:solidFill>
                <a:latin typeface="Calibri"/>
                <a:cs typeface="Calibri"/>
              </a:rPr>
              <a:t> </a:t>
            </a:r>
            <a:r>
              <a:rPr b="1" dirty="0">
                <a:solidFill>
                  <a:srgbClr val="01397E"/>
                </a:solidFill>
                <a:latin typeface="Calibri"/>
                <a:cs typeface="Calibri"/>
              </a:rPr>
              <a:t>for</a:t>
            </a:r>
            <a:r>
              <a:rPr b="1" spc="-85" dirty="0">
                <a:solidFill>
                  <a:srgbClr val="01397E"/>
                </a:solidFill>
                <a:latin typeface="Calibri"/>
                <a:cs typeface="Calibri"/>
              </a:rPr>
              <a:t> </a:t>
            </a:r>
            <a:r>
              <a:rPr b="1" spc="-5" dirty="0">
                <a:solidFill>
                  <a:srgbClr val="01397E"/>
                </a:solidFill>
                <a:latin typeface="Calibri"/>
                <a:cs typeface="Calibri"/>
              </a:rPr>
              <a:t>each</a:t>
            </a:r>
            <a:r>
              <a:rPr b="1" spc="-60" dirty="0">
                <a:solidFill>
                  <a:srgbClr val="01397E"/>
                </a:solidFill>
                <a:latin typeface="Calibri"/>
                <a:cs typeface="Calibri"/>
              </a:rPr>
              <a:t> </a:t>
            </a:r>
            <a:r>
              <a:rPr b="1" dirty="0">
                <a:solidFill>
                  <a:srgbClr val="01397E"/>
                </a:solidFill>
                <a:latin typeface="Calibri"/>
                <a:cs typeface="Calibri"/>
              </a:rPr>
              <a:t>opportunity </a:t>
            </a:r>
            <a:r>
              <a:rPr b="1" spc="-395" dirty="0">
                <a:solidFill>
                  <a:srgbClr val="01397E"/>
                </a:solidFill>
                <a:latin typeface="Calibri"/>
                <a:cs typeface="Calibri"/>
              </a:rPr>
              <a:t> </a:t>
            </a:r>
            <a:r>
              <a:rPr b="1" dirty="0">
                <a:solidFill>
                  <a:srgbClr val="01397E"/>
                </a:solidFill>
                <a:latin typeface="Calibri"/>
                <a:cs typeface="Calibri"/>
              </a:rPr>
              <a:t>to benefit </a:t>
            </a:r>
            <a:r>
              <a:rPr b="1" spc="5" dirty="0">
                <a:solidFill>
                  <a:srgbClr val="01397E"/>
                </a:solidFill>
                <a:latin typeface="Calibri"/>
                <a:cs typeface="Calibri"/>
              </a:rPr>
              <a:t>the </a:t>
            </a:r>
            <a:r>
              <a:rPr b="1" spc="10" dirty="0">
                <a:solidFill>
                  <a:srgbClr val="01397E"/>
                </a:solidFill>
                <a:latin typeface="Calibri"/>
                <a:cs typeface="Calibri"/>
              </a:rPr>
              <a:t> </a:t>
            </a:r>
            <a:r>
              <a:rPr b="1" dirty="0">
                <a:solidFill>
                  <a:srgbClr val="01397E"/>
                </a:solidFill>
                <a:latin typeface="Calibri"/>
                <a:cs typeface="Calibri"/>
              </a:rPr>
              <a:t>customer</a:t>
            </a:r>
            <a:endParaRPr dirty="0">
              <a:solidFill>
                <a:prstClr val="black"/>
              </a:solidFill>
              <a:latin typeface="Calibri"/>
              <a:cs typeface="Calibri"/>
            </a:endParaRPr>
          </a:p>
        </p:txBody>
      </p:sp>
      <p:grpSp>
        <p:nvGrpSpPr>
          <p:cNvPr id="11" name="object 11"/>
          <p:cNvGrpSpPr/>
          <p:nvPr/>
        </p:nvGrpSpPr>
        <p:grpSpPr>
          <a:xfrm>
            <a:off x="7284721" y="3803904"/>
            <a:ext cx="3141345" cy="2272665"/>
            <a:chOff x="5760720" y="3803903"/>
            <a:chExt cx="3141345" cy="2272665"/>
          </a:xfrm>
        </p:grpSpPr>
        <p:sp>
          <p:nvSpPr>
            <p:cNvPr id="12" name="object 12"/>
            <p:cNvSpPr/>
            <p:nvPr/>
          </p:nvSpPr>
          <p:spPr>
            <a:xfrm>
              <a:off x="5765292" y="3808475"/>
              <a:ext cx="3131820" cy="2263140"/>
            </a:xfrm>
            <a:custGeom>
              <a:avLst/>
              <a:gdLst/>
              <a:ahLst/>
              <a:cxnLst/>
              <a:rect l="l" t="t" r="r" b="b"/>
              <a:pathLst>
                <a:path w="3131820" h="2263140">
                  <a:moveTo>
                    <a:pt x="2708910" y="0"/>
                  </a:moveTo>
                  <a:lnTo>
                    <a:pt x="0" y="0"/>
                  </a:lnTo>
                  <a:lnTo>
                    <a:pt x="422922" y="1131570"/>
                  </a:lnTo>
                  <a:lnTo>
                    <a:pt x="0" y="2263140"/>
                  </a:lnTo>
                  <a:lnTo>
                    <a:pt x="2708910" y="2263140"/>
                  </a:lnTo>
                  <a:lnTo>
                    <a:pt x="3131820" y="1131570"/>
                  </a:lnTo>
                  <a:lnTo>
                    <a:pt x="2708910" y="0"/>
                  </a:lnTo>
                  <a:close/>
                </a:path>
              </a:pathLst>
            </a:custGeom>
            <a:solidFill>
              <a:srgbClr val="C7D5EA"/>
            </a:solidFill>
          </p:spPr>
          <p:txBody>
            <a:bodyPr wrap="square" lIns="0" tIns="0" rIns="0" bIns="0" rtlCol="0"/>
            <a:lstStyle/>
            <a:p>
              <a:endParaRPr dirty="0">
                <a:solidFill>
                  <a:prstClr val="black"/>
                </a:solidFill>
                <a:latin typeface="Calibri"/>
              </a:endParaRPr>
            </a:p>
          </p:txBody>
        </p:sp>
        <p:sp>
          <p:nvSpPr>
            <p:cNvPr id="13" name="object 13"/>
            <p:cNvSpPr/>
            <p:nvPr/>
          </p:nvSpPr>
          <p:spPr>
            <a:xfrm>
              <a:off x="5765292" y="3808475"/>
              <a:ext cx="3131820" cy="2263140"/>
            </a:xfrm>
            <a:custGeom>
              <a:avLst/>
              <a:gdLst/>
              <a:ahLst/>
              <a:cxnLst/>
              <a:rect l="l" t="t" r="r" b="b"/>
              <a:pathLst>
                <a:path w="3131820" h="2263140">
                  <a:moveTo>
                    <a:pt x="0" y="0"/>
                  </a:moveTo>
                  <a:lnTo>
                    <a:pt x="2708910" y="0"/>
                  </a:lnTo>
                  <a:lnTo>
                    <a:pt x="3131820" y="1131570"/>
                  </a:lnTo>
                  <a:lnTo>
                    <a:pt x="2708910" y="2263140"/>
                  </a:lnTo>
                  <a:lnTo>
                    <a:pt x="0" y="2263140"/>
                  </a:lnTo>
                  <a:lnTo>
                    <a:pt x="422922" y="1131570"/>
                  </a:lnTo>
                  <a:lnTo>
                    <a:pt x="0" y="0"/>
                  </a:lnTo>
                  <a:close/>
                </a:path>
              </a:pathLst>
            </a:custGeom>
            <a:ln w="9144">
              <a:solidFill>
                <a:srgbClr val="FFFFFF"/>
              </a:solidFill>
            </a:ln>
          </p:spPr>
          <p:txBody>
            <a:bodyPr wrap="square" lIns="0" tIns="0" rIns="0" bIns="0" rtlCol="0"/>
            <a:lstStyle/>
            <a:p>
              <a:endParaRPr dirty="0">
                <a:solidFill>
                  <a:prstClr val="black"/>
                </a:solidFill>
                <a:latin typeface="Calibri"/>
              </a:endParaRPr>
            </a:p>
          </p:txBody>
        </p:sp>
      </p:grpSp>
      <p:sp>
        <p:nvSpPr>
          <p:cNvPr id="14" name="object 14"/>
          <p:cNvSpPr txBox="1"/>
          <p:nvPr/>
        </p:nvSpPr>
        <p:spPr>
          <a:xfrm>
            <a:off x="7752258" y="4226191"/>
            <a:ext cx="1946275" cy="1122680"/>
          </a:xfrm>
          <a:prstGeom prst="rect">
            <a:avLst/>
          </a:prstGeom>
        </p:spPr>
        <p:txBody>
          <a:bodyPr vert="horz" wrap="square" lIns="0" tIns="12700" rIns="0" bIns="0" rtlCol="0">
            <a:spAutoFit/>
          </a:bodyPr>
          <a:lstStyle/>
          <a:p>
            <a:pPr marL="12700" marR="5080">
              <a:spcBef>
                <a:spcPts val="100"/>
              </a:spcBef>
            </a:pPr>
            <a:r>
              <a:rPr b="1" spc="-25" dirty="0">
                <a:solidFill>
                  <a:srgbClr val="01397E"/>
                </a:solidFill>
                <a:latin typeface="Calibri"/>
                <a:cs typeface="Calibri"/>
              </a:rPr>
              <a:t>Track</a:t>
            </a:r>
            <a:r>
              <a:rPr b="1" spc="-10" dirty="0">
                <a:solidFill>
                  <a:srgbClr val="01397E"/>
                </a:solidFill>
                <a:latin typeface="Calibri"/>
                <a:cs typeface="Calibri"/>
              </a:rPr>
              <a:t> </a:t>
            </a:r>
            <a:r>
              <a:rPr b="1" spc="-5" dirty="0">
                <a:solidFill>
                  <a:srgbClr val="01397E"/>
                </a:solidFill>
                <a:latin typeface="Calibri"/>
                <a:cs typeface="Calibri"/>
              </a:rPr>
              <a:t>referrals, </a:t>
            </a:r>
            <a:r>
              <a:rPr b="1" dirty="0">
                <a:solidFill>
                  <a:srgbClr val="01397E"/>
                </a:solidFill>
                <a:latin typeface="Calibri"/>
                <a:cs typeface="Calibri"/>
              </a:rPr>
              <a:t> evaluate </a:t>
            </a:r>
            <a:r>
              <a:rPr b="1" spc="5" dirty="0">
                <a:solidFill>
                  <a:srgbClr val="01397E"/>
                </a:solidFill>
                <a:latin typeface="Calibri"/>
                <a:cs typeface="Calibri"/>
              </a:rPr>
              <a:t>progress, </a:t>
            </a:r>
            <a:r>
              <a:rPr b="1" spc="10" dirty="0">
                <a:solidFill>
                  <a:srgbClr val="01397E"/>
                </a:solidFill>
                <a:latin typeface="Calibri"/>
                <a:cs typeface="Calibri"/>
              </a:rPr>
              <a:t> </a:t>
            </a:r>
            <a:r>
              <a:rPr b="1" dirty="0">
                <a:solidFill>
                  <a:srgbClr val="01397E"/>
                </a:solidFill>
                <a:latin typeface="Calibri"/>
                <a:cs typeface="Calibri"/>
              </a:rPr>
              <a:t>and</a:t>
            </a:r>
            <a:r>
              <a:rPr b="1" spc="-60" dirty="0">
                <a:solidFill>
                  <a:srgbClr val="01397E"/>
                </a:solidFill>
                <a:latin typeface="Calibri"/>
                <a:cs typeface="Calibri"/>
              </a:rPr>
              <a:t> </a:t>
            </a:r>
            <a:r>
              <a:rPr b="1" dirty="0">
                <a:solidFill>
                  <a:srgbClr val="01397E"/>
                </a:solidFill>
                <a:latin typeface="Calibri"/>
                <a:cs typeface="Calibri"/>
              </a:rPr>
              <a:t>identify</a:t>
            </a:r>
            <a:r>
              <a:rPr b="1" spc="-50" dirty="0">
                <a:solidFill>
                  <a:srgbClr val="01397E"/>
                </a:solidFill>
                <a:latin typeface="Calibri"/>
                <a:cs typeface="Calibri"/>
              </a:rPr>
              <a:t> </a:t>
            </a:r>
            <a:r>
              <a:rPr b="1" spc="5" dirty="0">
                <a:solidFill>
                  <a:srgbClr val="01397E"/>
                </a:solidFill>
                <a:latin typeface="Calibri"/>
                <a:cs typeface="Calibri"/>
              </a:rPr>
              <a:t>process </a:t>
            </a:r>
            <a:r>
              <a:rPr b="1" spc="-390" dirty="0">
                <a:solidFill>
                  <a:srgbClr val="01397E"/>
                </a:solidFill>
                <a:latin typeface="Calibri"/>
                <a:cs typeface="Calibri"/>
              </a:rPr>
              <a:t> </a:t>
            </a:r>
            <a:r>
              <a:rPr b="1" dirty="0">
                <a:solidFill>
                  <a:srgbClr val="01397E"/>
                </a:solidFill>
                <a:latin typeface="Calibri"/>
                <a:cs typeface="Calibri"/>
              </a:rPr>
              <a:t>improvements</a:t>
            </a:r>
            <a:endParaRPr dirty="0">
              <a:solidFill>
                <a:prstClr val="black"/>
              </a:solidFill>
              <a:latin typeface="Calibri"/>
              <a:cs typeface="Calibri"/>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r>
              <a:rPr spc="-5" dirty="0">
                <a:solidFill>
                  <a:prstClr val="white"/>
                </a:solidFill>
              </a:rPr>
              <a:t>5</a:t>
            </a:r>
          </a:p>
        </p:txBody>
      </p:sp>
    </p:spTree>
    <p:extLst>
      <p:ext uri="{BB962C8B-B14F-4D97-AF65-F5344CB8AC3E}">
        <p14:creationId xmlns:p14="http://schemas.microsoft.com/office/powerpoint/2010/main" val="544908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 y="188821"/>
            <a:ext cx="8912351" cy="874598"/>
          </a:xfrm>
          <a:prstGeom prst="rect">
            <a:avLst/>
          </a:prstGeom>
        </p:spPr>
        <p:txBody>
          <a:bodyPr vert="horz" wrap="square" lIns="0" tIns="12700" rIns="0" bIns="0" rtlCol="0">
            <a:spAutoFit/>
          </a:bodyPr>
          <a:lstStyle/>
          <a:p>
            <a:pPr marL="12700" marR="5080">
              <a:spcBef>
                <a:spcPts val="100"/>
              </a:spcBef>
            </a:pPr>
            <a:r>
              <a:rPr sz="2800" spc="-5" dirty="0"/>
              <a:t>Goal </a:t>
            </a:r>
            <a:r>
              <a:rPr sz="2800" dirty="0"/>
              <a:t>#1: A </a:t>
            </a:r>
            <a:r>
              <a:rPr sz="2800" spc="-5" dirty="0"/>
              <a:t>network </a:t>
            </a:r>
            <a:r>
              <a:rPr sz="2800" dirty="0"/>
              <a:t>of </a:t>
            </a:r>
            <a:r>
              <a:rPr sz="2800" spc="-5" dirty="0"/>
              <a:t>seamless </a:t>
            </a:r>
            <a:r>
              <a:rPr sz="2800" dirty="0"/>
              <a:t>mutual </a:t>
            </a:r>
            <a:r>
              <a:rPr sz="2800" spc="-5" dirty="0"/>
              <a:t>referrals </a:t>
            </a:r>
            <a:r>
              <a:rPr sz="2800" dirty="0"/>
              <a:t>to </a:t>
            </a:r>
            <a:r>
              <a:rPr sz="2800" spc="-5" dirty="0"/>
              <a:t>improve </a:t>
            </a:r>
            <a:r>
              <a:rPr sz="2800" dirty="0"/>
              <a:t>the </a:t>
            </a:r>
            <a:r>
              <a:rPr sz="2800" spc="-440" dirty="0"/>
              <a:t> </a:t>
            </a:r>
            <a:r>
              <a:rPr sz="2800" dirty="0"/>
              <a:t>customer’s</a:t>
            </a:r>
            <a:r>
              <a:rPr sz="2800" spc="-30" dirty="0"/>
              <a:t> </a:t>
            </a:r>
            <a:r>
              <a:rPr sz="2800" spc="-5" dirty="0"/>
              <a:t>experience</a:t>
            </a:r>
            <a:r>
              <a:rPr sz="2800" dirty="0"/>
              <a:t> </a:t>
            </a:r>
            <a:r>
              <a:rPr sz="2800" spc="-5" dirty="0"/>
              <a:t>in </a:t>
            </a:r>
            <a:r>
              <a:rPr sz="2800" dirty="0"/>
              <a:t>our</a:t>
            </a:r>
            <a:r>
              <a:rPr sz="2800" spc="-15" dirty="0"/>
              <a:t> </a:t>
            </a:r>
            <a:r>
              <a:rPr sz="2800" spc="-5" dirty="0"/>
              <a:t>partnership</a:t>
            </a:r>
          </a:p>
        </p:txBody>
      </p:sp>
      <p:sp>
        <p:nvSpPr>
          <p:cNvPr id="3" name="object 3"/>
          <p:cNvSpPr/>
          <p:nvPr/>
        </p:nvSpPr>
        <p:spPr>
          <a:xfrm>
            <a:off x="1767840" y="2444495"/>
            <a:ext cx="1233170" cy="2367280"/>
          </a:xfrm>
          <a:custGeom>
            <a:avLst/>
            <a:gdLst/>
            <a:ahLst/>
            <a:cxnLst/>
            <a:rect l="l" t="t" r="r" b="b"/>
            <a:pathLst>
              <a:path w="1233170" h="2367279">
                <a:moveTo>
                  <a:pt x="0" y="0"/>
                </a:moveTo>
                <a:lnTo>
                  <a:pt x="1232916" y="0"/>
                </a:lnTo>
                <a:lnTo>
                  <a:pt x="1232916" y="2366772"/>
                </a:lnTo>
                <a:lnTo>
                  <a:pt x="0" y="2366772"/>
                </a:lnTo>
                <a:lnTo>
                  <a:pt x="0" y="0"/>
                </a:lnTo>
                <a:close/>
              </a:path>
            </a:pathLst>
          </a:custGeom>
          <a:ln w="9144">
            <a:solidFill>
              <a:srgbClr val="01397E"/>
            </a:solidFill>
          </a:ln>
        </p:spPr>
        <p:txBody>
          <a:bodyPr wrap="square" lIns="0" tIns="0" rIns="0" bIns="0" rtlCol="0"/>
          <a:lstStyle/>
          <a:p>
            <a:endParaRPr dirty="0">
              <a:solidFill>
                <a:prstClr val="black"/>
              </a:solidFill>
              <a:latin typeface="Calibri"/>
            </a:endParaRPr>
          </a:p>
        </p:txBody>
      </p:sp>
      <p:sp>
        <p:nvSpPr>
          <p:cNvPr id="4" name="object 4"/>
          <p:cNvSpPr txBox="1"/>
          <p:nvPr/>
        </p:nvSpPr>
        <p:spPr>
          <a:xfrm>
            <a:off x="1772411" y="2444496"/>
            <a:ext cx="1224280" cy="301365"/>
          </a:xfrm>
          <a:prstGeom prst="rect">
            <a:avLst/>
          </a:prstGeom>
          <a:solidFill>
            <a:srgbClr val="01397E"/>
          </a:solidFill>
        </p:spPr>
        <p:txBody>
          <a:bodyPr vert="horz" wrap="square" lIns="0" tIns="54610" rIns="0" bIns="0" rtlCol="0">
            <a:spAutoFit/>
          </a:bodyPr>
          <a:lstStyle/>
          <a:p>
            <a:pPr marL="86995">
              <a:spcBef>
                <a:spcPts val="430"/>
              </a:spcBef>
            </a:pPr>
            <a:r>
              <a:rPr sz="1600" b="1" spc="-10" dirty="0">
                <a:solidFill>
                  <a:srgbClr val="FFFFFF"/>
                </a:solidFill>
                <a:latin typeface="Calibri"/>
                <a:cs typeface="Calibri"/>
              </a:rPr>
              <a:t>Benefit:</a:t>
            </a:r>
            <a:endParaRPr sz="1600" dirty="0">
              <a:solidFill>
                <a:prstClr val="black"/>
              </a:solidFill>
              <a:latin typeface="Calibri"/>
              <a:cs typeface="Calibri"/>
            </a:endParaRPr>
          </a:p>
        </p:txBody>
      </p:sp>
      <p:sp>
        <p:nvSpPr>
          <p:cNvPr id="5" name="object 5"/>
          <p:cNvSpPr txBox="1"/>
          <p:nvPr/>
        </p:nvSpPr>
        <p:spPr>
          <a:xfrm>
            <a:off x="1772411" y="2895629"/>
            <a:ext cx="1224280" cy="1732280"/>
          </a:xfrm>
          <a:prstGeom prst="rect">
            <a:avLst/>
          </a:prstGeom>
        </p:spPr>
        <p:txBody>
          <a:bodyPr vert="horz" wrap="square" lIns="0" tIns="12065" rIns="0" bIns="0" rtlCol="0">
            <a:spAutoFit/>
          </a:bodyPr>
          <a:lstStyle/>
          <a:p>
            <a:pPr marL="64135" marR="217170">
              <a:spcBef>
                <a:spcPts val="95"/>
              </a:spcBef>
            </a:pPr>
            <a:r>
              <a:rPr sz="1600" spc="-5" dirty="0">
                <a:solidFill>
                  <a:prstClr val="black"/>
                </a:solidFill>
                <a:latin typeface="Calibri"/>
                <a:cs typeface="Calibri"/>
              </a:rPr>
              <a:t>Higher </a:t>
            </a:r>
            <a:r>
              <a:rPr sz="1600" dirty="0">
                <a:solidFill>
                  <a:prstClr val="black"/>
                </a:solidFill>
                <a:latin typeface="Calibri"/>
                <a:cs typeface="Calibri"/>
              </a:rPr>
              <a:t> </a:t>
            </a:r>
            <a:r>
              <a:rPr sz="1600" spc="-5" dirty="0">
                <a:solidFill>
                  <a:prstClr val="black"/>
                </a:solidFill>
                <a:latin typeface="Calibri"/>
                <a:cs typeface="Calibri"/>
              </a:rPr>
              <a:t>number of </a:t>
            </a:r>
            <a:r>
              <a:rPr sz="1600" dirty="0">
                <a:solidFill>
                  <a:prstClr val="black"/>
                </a:solidFill>
                <a:latin typeface="Calibri"/>
                <a:cs typeface="Calibri"/>
              </a:rPr>
              <a:t> </a:t>
            </a:r>
            <a:r>
              <a:rPr sz="1600" spc="-15" dirty="0">
                <a:solidFill>
                  <a:prstClr val="black"/>
                </a:solidFill>
                <a:latin typeface="Calibri"/>
                <a:cs typeface="Calibri"/>
              </a:rPr>
              <a:t>customers </a:t>
            </a:r>
            <a:r>
              <a:rPr sz="1600" spc="-10" dirty="0">
                <a:solidFill>
                  <a:prstClr val="black"/>
                </a:solidFill>
                <a:latin typeface="Calibri"/>
                <a:cs typeface="Calibri"/>
              </a:rPr>
              <a:t> served </a:t>
            </a:r>
            <a:r>
              <a:rPr sz="1600" spc="-5" dirty="0">
                <a:solidFill>
                  <a:prstClr val="black"/>
                </a:solidFill>
                <a:latin typeface="Calibri"/>
                <a:cs typeface="Calibri"/>
              </a:rPr>
              <a:t>and </a:t>
            </a:r>
            <a:r>
              <a:rPr sz="1600" spc="-350" dirty="0">
                <a:solidFill>
                  <a:prstClr val="black"/>
                </a:solidFill>
                <a:latin typeface="Calibri"/>
                <a:cs typeface="Calibri"/>
              </a:rPr>
              <a:t> </a:t>
            </a:r>
            <a:r>
              <a:rPr sz="1600" spc="-15" dirty="0">
                <a:solidFill>
                  <a:prstClr val="black"/>
                </a:solidFill>
                <a:latin typeface="Calibri"/>
                <a:cs typeface="Calibri"/>
              </a:rPr>
              <a:t>greater </a:t>
            </a:r>
            <a:r>
              <a:rPr sz="1600" spc="-10" dirty="0">
                <a:solidFill>
                  <a:prstClr val="black"/>
                </a:solidFill>
                <a:latin typeface="Calibri"/>
                <a:cs typeface="Calibri"/>
              </a:rPr>
              <a:t> </a:t>
            </a:r>
            <a:r>
              <a:rPr sz="1600" spc="-20" dirty="0">
                <a:solidFill>
                  <a:prstClr val="black"/>
                </a:solidFill>
                <a:latin typeface="Calibri"/>
                <a:cs typeface="Calibri"/>
              </a:rPr>
              <a:t>c</a:t>
            </a:r>
            <a:r>
              <a:rPr sz="1600" spc="-10" dirty="0">
                <a:solidFill>
                  <a:prstClr val="black"/>
                </a:solidFill>
                <a:latin typeface="Calibri"/>
                <a:cs typeface="Calibri"/>
              </a:rPr>
              <a:t>omm</a:t>
            </a:r>
            <a:r>
              <a:rPr sz="1600" spc="-5" dirty="0">
                <a:solidFill>
                  <a:prstClr val="black"/>
                </a:solidFill>
                <a:latin typeface="Calibri"/>
                <a:cs typeface="Calibri"/>
              </a:rPr>
              <a:t>un</a:t>
            </a:r>
            <a:r>
              <a:rPr sz="1600" dirty="0">
                <a:solidFill>
                  <a:prstClr val="black"/>
                </a:solidFill>
                <a:latin typeface="Calibri"/>
                <a:cs typeface="Calibri"/>
              </a:rPr>
              <a:t>it</a:t>
            </a:r>
            <a:r>
              <a:rPr sz="1600" spc="-5" dirty="0">
                <a:solidFill>
                  <a:prstClr val="black"/>
                </a:solidFill>
                <a:latin typeface="Calibri"/>
                <a:cs typeface="Calibri"/>
              </a:rPr>
              <a:t>y  impact</a:t>
            </a:r>
            <a:endParaRPr sz="1600" dirty="0">
              <a:solidFill>
                <a:prstClr val="black"/>
              </a:solidFill>
              <a:latin typeface="Calibri"/>
              <a:cs typeface="Calibri"/>
            </a:endParaRPr>
          </a:p>
        </p:txBody>
      </p:sp>
      <p:sp>
        <p:nvSpPr>
          <p:cNvPr id="6" name="object 6"/>
          <p:cNvSpPr txBox="1"/>
          <p:nvPr/>
        </p:nvSpPr>
        <p:spPr>
          <a:xfrm>
            <a:off x="3278849" y="5365431"/>
            <a:ext cx="3888740" cy="756920"/>
          </a:xfrm>
          <a:prstGeom prst="rect">
            <a:avLst/>
          </a:prstGeom>
        </p:spPr>
        <p:txBody>
          <a:bodyPr vert="horz" wrap="square" lIns="0" tIns="12065" rIns="0" bIns="0" rtlCol="0">
            <a:spAutoFit/>
          </a:bodyPr>
          <a:lstStyle/>
          <a:p>
            <a:pPr marL="12700">
              <a:spcBef>
                <a:spcPts val="95"/>
              </a:spcBef>
            </a:pPr>
            <a:r>
              <a:rPr sz="1600" spc="-20" dirty="0">
                <a:solidFill>
                  <a:prstClr val="black"/>
                </a:solidFill>
                <a:latin typeface="Calibri"/>
                <a:cs typeface="Calibri"/>
              </a:rPr>
              <a:t>Referred</a:t>
            </a:r>
            <a:r>
              <a:rPr sz="1600" spc="25" dirty="0">
                <a:solidFill>
                  <a:prstClr val="black"/>
                </a:solidFill>
                <a:latin typeface="Calibri"/>
                <a:cs typeface="Calibri"/>
              </a:rPr>
              <a:t> </a:t>
            </a:r>
            <a:r>
              <a:rPr sz="1600" spc="-15" dirty="0">
                <a:solidFill>
                  <a:prstClr val="black"/>
                </a:solidFill>
                <a:latin typeface="Calibri"/>
                <a:cs typeface="Calibri"/>
              </a:rPr>
              <a:t>for:</a:t>
            </a:r>
            <a:endParaRPr sz="1600" dirty="0">
              <a:solidFill>
                <a:prstClr val="black"/>
              </a:solidFill>
              <a:latin typeface="Calibri"/>
              <a:cs typeface="Calibri"/>
            </a:endParaRPr>
          </a:p>
          <a:p>
            <a:pPr marL="355600" indent="-343535">
              <a:buFontTx/>
              <a:buAutoNum type="arabicPeriod"/>
              <a:tabLst>
                <a:tab pos="354965" algn="l"/>
                <a:tab pos="356235" algn="l"/>
              </a:tabLst>
            </a:pPr>
            <a:r>
              <a:rPr sz="1600" spc="-20" dirty="0">
                <a:solidFill>
                  <a:prstClr val="black"/>
                </a:solidFill>
                <a:latin typeface="Calibri"/>
                <a:cs typeface="Calibri"/>
              </a:rPr>
              <a:t>Technical</a:t>
            </a:r>
            <a:r>
              <a:rPr sz="1600" spc="-25" dirty="0">
                <a:solidFill>
                  <a:prstClr val="black"/>
                </a:solidFill>
                <a:latin typeface="Calibri"/>
                <a:cs typeface="Calibri"/>
              </a:rPr>
              <a:t> </a:t>
            </a:r>
            <a:r>
              <a:rPr sz="1600" spc="-10" dirty="0">
                <a:solidFill>
                  <a:prstClr val="black"/>
                </a:solidFill>
                <a:latin typeface="Calibri"/>
                <a:cs typeface="Calibri"/>
              </a:rPr>
              <a:t>Education</a:t>
            </a:r>
            <a:endParaRPr sz="1600" dirty="0">
              <a:solidFill>
                <a:prstClr val="black"/>
              </a:solidFill>
              <a:latin typeface="Calibri"/>
              <a:cs typeface="Calibri"/>
            </a:endParaRPr>
          </a:p>
          <a:p>
            <a:pPr marL="355600" indent="-343535">
              <a:buFontTx/>
              <a:buAutoNum type="arabicPeriod"/>
              <a:tabLst>
                <a:tab pos="354965" algn="l"/>
                <a:tab pos="356235" algn="l"/>
              </a:tabLst>
            </a:pPr>
            <a:r>
              <a:rPr sz="1600" spc="-5" dirty="0">
                <a:solidFill>
                  <a:prstClr val="black"/>
                </a:solidFill>
                <a:latin typeface="Calibri"/>
                <a:cs typeface="Calibri"/>
              </a:rPr>
              <a:t>Sustainable</a:t>
            </a:r>
            <a:r>
              <a:rPr sz="1600" spc="-35" dirty="0">
                <a:solidFill>
                  <a:prstClr val="black"/>
                </a:solidFill>
                <a:latin typeface="Calibri"/>
                <a:cs typeface="Calibri"/>
              </a:rPr>
              <a:t> </a:t>
            </a:r>
            <a:r>
              <a:rPr sz="1600" spc="-10" dirty="0">
                <a:solidFill>
                  <a:prstClr val="black"/>
                </a:solidFill>
                <a:latin typeface="Calibri"/>
                <a:cs typeface="Calibri"/>
              </a:rPr>
              <a:t>and/or</a:t>
            </a:r>
            <a:r>
              <a:rPr sz="1600" spc="5" dirty="0">
                <a:solidFill>
                  <a:prstClr val="black"/>
                </a:solidFill>
                <a:latin typeface="Calibri"/>
                <a:cs typeface="Calibri"/>
              </a:rPr>
              <a:t> </a:t>
            </a:r>
            <a:r>
              <a:rPr sz="1600" spc="-10" dirty="0">
                <a:solidFill>
                  <a:prstClr val="black"/>
                </a:solidFill>
                <a:latin typeface="Calibri"/>
                <a:cs typeface="Calibri"/>
              </a:rPr>
              <a:t>advancing</a:t>
            </a:r>
            <a:r>
              <a:rPr sz="1600" spc="-30" dirty="0">
                <a:solidFill>
                  <a:prstClr val="black"/>
                </a:solidFill>
                <a:latin typeface="Calibri"/>
                <a:cs typeface="Calibri"/>
              </a:rPr>
              <a:t> </a:t>
            </a:r>
            <a:r>
              <a:rPr sz="1600" spc="-10" dirty="0">
                <a:solidFill>
                  <a:prstClr val="black"/>
                </a:solidFill>
                <a:latin typeface="Calibri"/>
                <a:cs typeface="Calibri"/>
              </a:rPr>
              <a:t>employment</a:t>
            </a:r>
            <a:endParaRPr sz="1600" dirty="0">
              <a:solidFill>
                <a:prstClr val="black"/>
              </a:solidFill>
              <a:latin typeface="Calibri"/>
              <a:cs typeface="Calibri"/>
            </a:endParaRPr>
          </a:p>
        </p:txBody>
      </p:sp>
      <p:sp>
        <p:nvSpPr>
          <p:cNvPr id="7" name="object 7"/>
          <p:cNvSpPr txBox="1"/>
          <p:nvPr/>
        </p:nvSpPr>
        <p:spPr>
          <a:xfrm>
            <a:off x="3175679" y="3549108"/>
            <a:ext cx="1455420" cy="258404"/>
          </a:xfrm>
          <a:prstGeom prst="rect">
            <a:avLst/>
          </a:prstGeom>
        </p:spPr>
        <p:txBody>
          <a:bodyPr vert="horz" wrap="square" lIns="0" tIns="12065" rIns="0" bIns="0" rtlCol="0">
            <a:spAutoFit/>
          </a:bodyPr>
          <a:lstStyle/>
          <a:p>
            <a:pPr marL="12700">
              <a:spcBef>
                <a:spcPts val="95"/>
              </a:spcBef>
            </a:pPr>
            <a:r>
              <a:rPr sz="1600" b="1" spc="-5" dirty="0">
                <a:solidFill>
                  <a:srgbClr val="01397E"/>
                </a:solidFill>
                <a:latin typeface="Calibri"/>
                <a:cs typeface="Calibri"/>
              </a:rPr>
              <a:t>Pipeline</a:t>
            </a:r>
            <a:r>
              <a:rPr sz="1600" b="1" spc="-60" dirty="0">
                <a:solidFill>
                  <a:srgbClr val="01397E"/>
                </a:solidFill>
                <a:latin typeface="Calibri"/>
                <a:cs typeface="Calibri"/>
              </a:rPr>
              <a:t> </a:t>
            </a:r>
            <a:r>
              <a:rPr sz="1600" b="1" spc="-15" dirty="0">
                <a:solidFill>
                  <a:srgbClr val="01397E"/>
                </a:solidFill>
                <a:latin typeface="Calibri"/>
                <a:cs typeface="Calibri"/>
              </a:rPr>
              <a:t>Partners</a:t>
            </a:r>
            <a:endParaRPr sz="1600" dirty="0">
              <a:solidFill>
                <a:prstClr val="black"/>
              </a:solidFill>
              <a:latin typeface="Calibri"/>
              <a:cs typeface="Calibri"/>
            </a:endParaRPr>
          </a:p>
        </p:txBody>
      </p:sp>
      <p:grpSp>
        <p:nvGrpSpPr>
          <p:cNvPr id="8" name="object 8"/>
          <p:cNvGrpSpPr/>
          <p:nvPr/>
        </p:nvGrpSpPr>
        <p:grpSpPr>
          <a:xfrm>
            <a:off x="3790183" y="3592080"/>
            <a:ext cx="5305425" cy="1732914"/>
            <a:chOff x="2266182" y="3592080"/>
            <a:chExt cx="5305425" cy="1732914"/>
          </a:xfrm>
        </p:grpSpPr>
        <p:sp>
          <p:nvSpPr>
            <p:cNvPr id="9" name="object 9"/>
            <p:cNvSpPr/>
            <p:nvPr/>
          </p:nvSpPr>
          <p:spPr>
            <a:xfrm>
              <a:off x="4064218" y="3901440"/>
              <a:ext cx="1919605" cy="1419225"/>
            </a:xfrm>
            <a:custGeom>
              <a:avLst/>
              <a:gdLst/>
              <a:ahLst/>
              <a:cxnLst/>
              <a:rect l="l" t="t" r="r" b="b"/>
              <a:pathLst>
                <a:path w="1919604" h="1419225">
                  <a:moveTo>
                    <a:pt x="1616113" y="0"/>
                  </a:moveTo>
                  <a:lnTo>
                    <a:pt x="1210081" y="354711"/>
                  </a:lnTo>
                  <a:lnTo>
                    <a:pt x="1387436" y="354711"/>
                  </a:lnTo>
                  <a:lnTo>
                    <a:pt x="1373772" y="398311"/>
                  </a:lnTo>
                  <a:lnTo>
                    <a:pt x="1358618" y="441297"/>
                  </a:lnTo>
                  <a:lnTo>
                    <a:pt x="1342002" y="483648"/>
                  </a:lnTo>
                  <a:lnTo>
                    <a:pt x="1323951" y="525342"/>
                  </a:lnTo>
                  <a:lnTo>
                    <a:pt x="1304493" y="566360"/>
                  </a:lnTo>
                  <a:lnTo>
                    <a:pt x="1283654" y="606680"/>
                  </a:lnTo>
                  <a:lnTo>
                    <a:pt x="1261463" y="646282"/>
                  </a:lnTo>
                  <a:lnTo>
                    <a:pt x="1237946" y="685146"/>
                  </a:lnTo>
                  <a:lnTo>
                    <a:pt x="1213130" y="723249"/>
                  </a:lnTo>
                  <a:lnTo>
                    <a:pt x="1187043" y="760572"/>
                  </a:lnTo>
                  <a:lnTo>
                    <a:pt x="1159712" y="797094"/>
                  </a:lnTo>
                  <a:lnTo>
                    <a:pt x="1131164" y="832794"/>
                  </a:lnTo>
                  <a:lnTo>
                    <a:pt x="1101427" y="867651"/>
                  </a:lnTo>
                  <a:lnTo>
                    <a:pt x="1070528" y="901645"/>
                  </a:lnTo>
                  <a:lnTo>
                    <a:pt x="1038493" y="934755"/>
                  </a:lnTo>
                  <a:lnTo>
                    <a:pt x="1005351" y="966960"/>
                  </a:lnTo>
                  <a:lnTo>
                    <a:pt x="971128" y="998239"/>
                  </a:lnTo>
                  <a:lnTo>
                    <a:pt x="935852" y="1028572"/>
                  </a:lnTo>
                  <a:lnTo>
                    <a:pt x="899550" y="1057939"/>
                  </a:lnTo>
                  <a:lnTo>
                    <a:pt x="862249" y="1086317"/>
                  </a:lnTo>
                  <a:lnTo>
                    <a:pt x="823976" y="1113687"/>
                  </a:lnTo>
                  <a:lnTo>
                    <a:pt x="784759" y="1140028"/>
                  </a:lnTo>
                  <a:lnTo>
                    <a:pt x="744626" y="1165319"/>
                  </a:lnTo>
                  <a:lnTo>
                    <a:pt x="703602" y="1189539"/>
                  </a:lnTo>
                  <a:lnTo>
                    <a:pt x="661716" y="1212668"/>
                  </a:lnTo>
                  <a:lnTo>
                    <a:pt x="618994" y="1234685"/>
                  </a:lnTo>
                  <a:lnTo>
                    <a:pt x="575465" y="1255569"/>
                  </a:lnTo>
                  <a:lnTo>
                    <a:pt x="531154" y="1275299"/>
                  </a:lnTo>
                  <a:lnTo>
                    <a:pt x="486090" y="1293856"/>
                  </a:lnTo>
                  <a:lnTo>
                    <a:pt x="440300" y="1311217"/>
                  </a:lnTo>
                  <a:lnTo>
                    <a:pt x="393811" y="1327362"/>
                  </a:lnTo>
                  <a:lnTo>
                    <a:pt x="346650" y="1342271"/>
                  </a:lnTo>
                  <a:lnTo>
                    <a:pt x="298844" y="1355923"/>
                  </a:lnTo>
                  <a:lnTo>
                    <a:pt x="250421" y="1368297"/>
                  </a:lnTo>
                  <a:lnTo>
                    <a:pt x="201408" y="1379372"/>
                  </a:lnTo>
                  <a:lnTo>
                    <a:pt x="151832" y="1389127"/>
                  </a:lnTo>
                  <a:lnTo>
                    <a:pt x="101720" y="1397543"/>
                  </a:lnTo>
                  <a:lnTo>
                    <a:pt x="51100" y="1404598"/>
                  </a:lnTo>
                  <a:lnTo>
                    <a:pt x="0" y="1410271"/>
                  </a:lnTo>
                  <a:lnTo>
                    <a:pt x="50912" y="1414501"/>
                  </a:lnTo>
                  <a:lnTo>
                    <a:pt x="101643" y="1417316"/>
                  </a:lnTo>
                  <a:lnTo>
                    <a:pt x="152164" y="1418733"/>
                  </a:lnTo>
                  <a:lnTo>
                    <a:pt x="202447" y="1418769"/>
                  </a:lnTo>
                  <a:lnTo>
                    <a:pt x="252464" y="1417441"/>
                  </a:lnTo>
                  <a:lnTo>
                    <a:pt x="302188" y="1414766"/>
                  </a:lnTo>
                  <a:lnTo>
                    <a:pt x="351589" y="1410761"/>
                  </a:lnTo>
                  <a:lnTo>
                    <a:pt x="400641" y="1405443"/>
                  </a:lnTo>
                  <a:lnTo>
                    <a:pt x="449315" y="1398828"/>
                  </a:lnTo>
                  <a:lnTo>
                    <a:pt x="497583" y="1390934"/>
                  </a:lnTo>
                  <a:lnTo>
                    <a:pt x="545417" y="1381778"/>
                  </a:lnTo>
                  <a:lnTo>
                    <a:pt x="592790" y="1371377"/>
                  </a:lnTo>
                  <a:lnTo>
                    <a:pt x="639672" y="1359748"/>
                  </a:lnTo>
                  <a:lnTo>
                    <a:pt x="686037" y="1346907"/>
                  </a:lnTo>
                  <a:lnTo>
                    <a:pt x="731855" y="1332872"/>
                  </a:lnTo>
                  <a:lnTo>
                    <a:pt x="777100" y="1317659"/>
                  </a:lnTo>
                  <a:lnTo>
                    <a:pt x="821742" y="1301286"/>
                  </a:lnTo>
                  <a:lnTo>
                    <a:pt x="865755" y="1283770"/>
                  </a:lnTo>
                  <a:lnTo>
                    <a:pt x="909109" y="1265127"/>
                  </a:lnTo>
                  <a:lnTo>
                    <a:pt x="951778" y="1245375"/>
                  </a:lnTo>
                  <a:lnTo>
                    <a:pt x="993732" y="1224530"/>
                  </a:lnTo>
                  <a:lnTo>
                    <a:pt x="1034945" y="1202610"/>
                  </a:lnTo>
                  <a:lnTo>
                    <a:pt x="1075387" y="1179631"/>
                  </a:lnTo>
                  <a:lnTo>
                    <a:pt x="1115032" y="1155611"/>
                  </a:lnTo>
                  <a:lnTo>
                    <a:pt x="1153850" y="1130566"/>
                  </a:lnTo>
                  <a:lnTo>
                    <a:pt x="1191814" y="1104513"/>
                  </a:lnTo>
                  <a:lnTo>
                    <a:pt x="1228896" y="1077470"/>
                  </a:lnTo>
                  <a:lnTo>
                    <a:pt x="1265068" y="1049453"/>
                  </a:lnTo>
                  <a:lnTo>
                    <a:pt x="1300302" y="1020480"/>
                  </a:lnTo>
                  <a:lnTo>
                    <a:pt x="1334569" y="990567"/>
                  </a:lnTo>
                  <a:lnTo>
                    <a:pt x="1367842" y="959731"/>
                  </a:lnTo>
                  <a:lnTo>
                    <a:pt x="1400094" y="927989"/>
                  </a:lnTo>
                  <a:lnTo>
                    <a:pt x="1431294" y="895358"/>
                  </a:lnTo>
                  <a:lnTo>
                    <a:pt x="1461417" y="861856"/>
                  </a:lnTo>
                  <a:lnTo>
                    <a:pt x="1490434" y="827498"/>
                  </a:lnTo>
                  <a:lnTo>
                    <a:pt x="1518316" y="792303"/>
                  </a:lnTo>
                  <a:lnTo>
                    <a:pt x="1545036" y="756287"/>
                  </a:lnTo>
                  <a:lnTo>
                    <a:pt x="1570566" y="719467"/>
                  </a:lnTo>
                  <a:lnTo>
                    <a:pt x="1594877" y="681860"/>
                  </a:lnTo>
                  <a:lnTo>
                    <a:pt x="1617942" y="643483"/>
                  </a:lnTo>
                  <a:lnTo>
                    <a:pt x="1639733" y="604353"/>
                  </a:lnTo>
                  <a:lnTo>
                    <a:pt x="1660221" y="564487"/>
                  </a:lnTo>
                  <a:lnTo>
                    <a:pt x="1679379" y="523902"/>
                  </a:lnTo>
                  <a:lnTo>
                    <a:pt x="1697179" y="482615"/>
                  </a:lnTo>
                  <a:lnTo>
                    <a:pt x="1713592" y="440643"/>
                  </a:lnTo>
                  <a:lnTo>
                    <a:pt x="1728591" y="398002"/>
                  </a:lnTo>
                  <a:lnTo>
                    <a:pt x="1742147" y="354711"/>
                  </a:lnTo>
                  <a:lnTo>
                    <a:pt x="1919503" y="354711"/>
                  </a:lnTo>
                  <a:lnTo>
                    <a:pt x="1616113" y="0"/>
                  </a:lnTo>
                  <a:close/>
                </a:path>
              </a:pathLst>
            </a:custGeom>
            <a:solidFill>
              <a:srgbClr val="01397E"/>
            </a:solidFill>
          </p:spPr>
          <p:txBody>
            <a:bodyPr wrap="square" lIns="0" tIns="0" rIns="0" bIns="0" rtlCol="0"/>
            <a:lstStyle/>
            <a:p>
              <a:endParaRPr dirty="0">
                <a:solidFill>
                  <a:prstClr val="black"/>
                </a:solidFill>
                <a:latin typeface="Calibri"/>
              </a:endParaRPr>
            </a:p>
          </p:txBody>
        </p:sp>
        <p:sp>
          <p:nvSpPr>
            <p:cNvPr id="10" name="object 10"/>
            <p:cNvSpPr/>
            <p:nvPr/>
          </p:nvSpPr>
          <p:spPr>
            <a:xfrm>
              <a:off x="2270756" y="3901440"/>
              <a:ext cx="1971039" cy="1419225"/>
            </a:xfrm>
            <a:custGeom>
              <a:avLst/>
              <a:gdLst/>
              <a:ahLst/>
              <a:cxnLst/>
              <a:rect l="l" t="t" r="r" b="b"/>
              <a:pathLst>
                <a:path w="1971039" h="1419225">
                  <a:moveTo>
                    <a:pt x="354710" y="0"/>
                  </a:moveTo>
                  <a:lnTo>
                    <a:pt x="0" y="0"/>
                  </a:lnTo>
                  <a:lnTo>
                    <a:pt x="798" y="45039"/>
                  </a:lnTo>
                  <a:lnTo>
                    <a:pt x="3179" y="89729"/>
                  </a:lnTo>
                  <a:lnTo>
                    <a:pt x="7118" y="134048"/>
                  </a:lnTo>
                  <a:lnTo>
                    <a:pt x="12591" y="177976"/>
                  </a:lnTo>
                  <a:lnTo>
                    <a:pt x="19576" y="221491"/>
                  </a:lnTo>
                  <a:lnTo>
                    <a:pt x="28047" y="264573"/>
                  </a:lnTo>
                  <a:lnTo>
                    <a:pt x="37982" y="307201"/>
                  </a:lnTo>
                  <a:lnTo>
                    <a:pt x="49357" y="349355"/>
                  </a:lnTo>
                  <a:lnTo>
                    <a:pt x="62148" y="391013"/>
                  </a:lnTo>
                  <a:lnTo>
                    <a:pt x="76332" y="432155"/>
                  </a:lnTo>
                  <a:lnTo>
                    <a:pt x="91884" y="472760"/>
                  </a:lnTo>
                  <a:lnTo>
                    <a:pt x="108782" y="512807"/>
                  </a:lnTo>
                  <a:lnTo>
                    <a:pt x="127001" y="552276"/>
                  </a:lnTo>
                  <a:lnTo>
                    <a:pt x="146519" y="591146"/>
                  </a:lnTo>
                  <a:lnTo>
                    <a:pt x="167310" y="629395"/>
                  </a:lnTo>
                  <a:lnTo>
                    <a:pt x="189352" y="667004"/>
                  </a:lnTo>
                  <a:lnTo>
                    <a:pt x="212621" y="703951"/>
                  </a:lnTo>
                  <a:lnTo>
                    <a:pt x="237093" y="740215"/>
                  </a:lnTo>
                  <a:lnTo>
                    <a:pt x="262745" y="775777"/>
                  </a:lnTo>
                  <a:lnTo>
                    <a:pt x="289553" y="810614"/>
                  </a:lnTo>
                  <a:lnTo>
                    <a:pt x="317493" y="844707"/>
                  </a:lnTo>
                  <a:lnTo>
                    <a:pt x="346541" y="878034"/>
                  </a:lnTo>
                  <a:lnTo>
                    <a:pt x="376674" y="910575"/>
                  </a:lnTo>
                  <a:lnTo>
                    <a:pt x="407869" y="942309"/>
                  </a:lnTo>
                  <a:lnTo>
                    <a:pt x="440101" y="973215"/>
                  </a:lnTo>
                  <a:lnTo>
                    <a:pt x="473348" y="1003273"/>
                  </a:lnTo>
                  <a:lnTo>
                    <a:pt x="507584" y="1032461"/>
                  </a:lnTo>
                  <a:lnTo>
                    <a:pt x="542787" y="1060759"/>
                  </a:lnTo>
                  <a:lnTo>
                    <a:pt x="578933" y="1088145"/>
                  </a:lnTo>
                  <a:lnTo>
                    <a:pt x="615998" y="1114601"/>
                  </a:lnTo>
                  <a:lnTo>
                    <a:pt x="653959" y="1140104"/>
                  </a:lnTo>
                  <a:lnTo>
                    <a:pt x="692792" y="1164633"/>
                  </a:lnTo>
                  <a:lnTo>
                    <a:pt x="732473" y="1188169"/>
                  </a:lnTo>
                  <a:lnTo>
                    <a:pt x="772979" y="1210689"/>
                  </a:lnTo>
                  <a:lnTo>
                    <a:pt x="814285" y="1232174"/>
                  </a:lnTo>
                  <a:lnTo>
                    <a:pt x="856369" y="1252603"/>
                  </a:lnTo>
                  <a:lnTo>
                    <a:pt x="899207" y="1271955"/>
                  </a:lnTo>
                  <a:lnTo>
                    <a:pt x="942774" y="1290208"/>
                  </a:lnTo>
                  <a:lnTo>
                    <a:pt x="987048" y="1307343"/>
                  </a:lnTo>
                  <a:lnTo>
                    <a:pt x="1032004" y="1323339"/>
                  </a:lnTo>
                  <a:lnTo>
                    <a:pt x="1077620" y="1338174"/>
                  </a:lnTo>
                  <a:lnTo>
                    <a:pt x="1123870" y="1351828"/>
                  </a:lnTo>
                  <a:lnTo>
                    <a:pt x="1170733" y="1364281"/>
                  </a:lnTo>
                  <a:lnTo>
                    <a:pt x="1218183" y="1375510"/>
                  </a:lnTo>
                  <a:lnTo>
                    <a:pt x="1266198" y="1385497"/>
                  </a:lnTo>
                  <a:lnTo>
                    <a:pt x="1314753" y="1394219"/>
                  </a:lnTo>
                  <a:lnTo>
                    <a:pt x="1363825" y="1401657"/>
                  </a:lnTo>
                  <a:lnTo>
                    <a:pt x="1413391" y="1407789"/>
                  </a:lnTo>
                  <a:lnTo>
                    <a:pt x="1463426" y="1412594"/>
                  </a:lnTo>
                  <a:lnTo>
                    <a:pt x="1513907" y="1416052"/>
                  </a:lnTo>
                  <a:lnTo>
                    <a:pt x="1564810" y="1418142"/>
                  </a:lnTo>
                  <a:lnTo>
                    <a:pt x="1616113" y="1418844"/>
                  </a:lnTo>
                  <a:lnTo>
                    <a:pt x="1970824" y="1418844"/>
                  </a:lnTo>
                  <a:lnTo>
                    <a:pt x="1919521" y="1418142"/>
                  </a:lnTo>
                  <a:lnTo>
                    <a:pt x="1868618" y="1416052"/>
                  </a:lnTo>
                  <a:lnTo>
                    <a:pt x="1818137" y="1412594"/>
                  </a:lnTo>
                  <a:lnTo>
                    <a:pt x="1768102" y="1407789"/>
                  </a:lnTo>
                  <a:lnTo>
                    <a:pt x="1718536" y="1401657"/>
                  </a:lnTo>
                  <a:lnTo>
                    <a:pt x="1669464" y="1394219"/>
                  </a:lnTo>
                  <a:lnTo>
                    <a:pt x="1620909" y="1385497"/>
                  </a:lnTo>
                  <a:lnTo>
                    <a:pt x="1572894" y="1375510"/>
                  </a:lnTo>
                  <a:lnTo>
                    <a:pt x="1525444" y="1364281"/>
                  </a:lnTo>
                  <a:lnTo>
                    <a:pt x="1478581" y="1351828"/>
                  </a:lnTo>
                  <a:lnTo>
                    <a:pt x="1432331" y="1338174"/>
                  </a:lnTo>
                  <a:lnTo>
                    <a:pt x="1386715" y="1323339"/>
                  </a:lnTo>
                  <a:lnTo>
                    <a:pt x="1341759" y="1307343"/>
                  </a:lnTo>
                  <a:lnTo>
                    <a:pt x="1297485" y="1290208"/>
                  </a:lnTo>
                  <a:lnTo>
                    <a:pt x="1253918" y="1271955"/>
                  </a:lnTo>
                  <a:lnTo>
                    <a:pt x="1211080" y="1252603"/>
                  </a:lnTo>
                  <a:lnTo>
                    <a:pt x="1168996" y="1232174"/>
                  </a:lnTo>
                  <a:lnTo>
                    <a:pt x="1127690" y="1210689"/>
                  </a:lnTo>
                  <a:lnTo>
                    <a:pt x="1087184" y="1188169"/>
                  </a:lnTo>
                  <a:lnTo>
                    <a:pt x="1047503" y="1164633"/>
                  </a:lnTo>
                  <a:lnTo>
                    <a:pt x="1008670" y="1140104"/>
                  </a:lnTo>
                  <a:lnTo>
                    <a:pt x="970709" y="1114601"/>
                  </a:lnTo>
                  <a:lnTo>
                    <a:pt x="933644" y="1088145"/>
                  </a:lnTo>
                  <a:lnTo>
                    <a:pt x="897498" y="1060759"/>
                  </a:lnTo>
                  <a:lnTo>
                    <a:pt x="862295" y="1032461"/>
                  </a:lnTo>
                  <a:lnTo>
                    <a:pt x="828059" y="1003273"/>
                  </a:lnTo>
                  <a:lnTo>
                    <a:pt x="794812" y="973215"/>
                  </a:lnTo>
                  <a:lnTo>
                    <a:pt x="762580" y="942309"/>
                  </a:lnTo>
                  <a:lnTo>
                    <a:pt x="731385" y="910575"/>
                  </a:lnTo>
                  <a:lnTo>
                    <a:pt x="701252" y="878034"/>
                  </a:lnTo>
                  <a:lnTo>
                    <a:pt x="672204" y="844707"/>
                  </a:lnTo>
                  <a:lnTo>
                    <a:pt x="644264" y="810614"/>
                  </a:lnTo>
                  <a:lnTo>
                    <a:pt x="617456" y="775777"/>
                  </a:lnTo>
                  <a:lnTo>
                    <a:pt x="591804" y="740215"/>
                  </a:lnTo>
                  <a:lnTo>
                    <a:pt x="567332" y="703951"/>
                  </a:lnTo>
                  <a:lnTo>
                    <a:pt x="544063" y="667004"/>
                  </a:lnTo>
                  <a:lnTo>
                    <a:pt x="522021" y="629395"/>
                  </a:lnTo>
                  <a:lnTo>
                    <a:pt x="501230" y="591146"/>
                  </a:lnTo>
                  <a:lnTo>
                    <a:pt x="481712" y="552276"/>
                  </a:lnTo>
                  <a:lnTo>
                    <a:pt x="463493" y="512807"/>
                  </a:lnTo>
                  <a:lnTo>
                    <a:pt x="446595" y="472760"/>
                  </a:lnTo>
                  <a:lnTo>
                    <a:pt x="431043" y="432155"/>
                  </a:lnTo>
                  <a:lnTo>
                    <a:pt x="416859" y="391013"/>
                  </a:lnTo>
                  <a:lnTo>
                    <a:pt x="404068" y="349355"/>
                  </a:lnTo>
                  <a:lnTo>
                    <a:pt x="392693" y="307201"/>
                  </a:lnTo>
                  <a:lnTo>
                    <a:pt x="382758" y="264573"/>
                  </a:lnTo>
                  <a:lnTo>
                    <a:pt x="374287" y="221491"/>
                  </a:lnTo>
                  <a:lnTo>
                    <a:pt x="367302" y="177976"/>
                  </a:lnTo>
                  <a:lnTo>
                    <a:pt x="361829" y="134048"/>
                  </a:lnTo>
                  <a:lnTo>
                    <a:pt x="357890" y="89729"/>
                  </a:lnTo>
                  <a:lnTo>
                    <a:pt x="355509" y="45039"/>
                  </a:lnTo>
                  <a:lnTo>
                    <a:pt x="354710" y="0"/>
                  </a:lnTo>
                  <a:close/>
                </a:path>
              </a:pathLst>
            </a:custGeom>
            <a:solidFill>
              <a:srgbClr val="012E66"/>
            </a:solidFill>
          </p:spPr>
          <p:txBody>
            <a:bodyPr wrap="square" lIns="0" tIns="0" rIns="0" bIns="0" rtlCol="0"/>
            <a:lstStyle/>
            <a:p>
              <a:endParaRPr dirty="0">
                <a:solidFill>
                  <a:prstClr val="black"/>
                </a:solidFill>
                <a:latin typeface="Calibri"/>
              </a:endParaRPr>
            </a:p>
          </p:txBody>
        </p:sp>
        <p:sp>
          <p:nvSpPr>
            <p:cNvPr id="11" name="object 11"/>
            <p:cNvSpPr/>
            <p:nvPr/>
          </p:nvSpPr>
          <p:spPr>
            <a:xfrm>
              <a:off x="2270754" y="3901441"/>
              <a:ext cx="3713479" cy="1419225"/>
            </a:xfrm>
            <a:custGeom>
              <a:avLst/>
              <a:gdLst/>
              <a:ahLst/>
              <a:cxnLst/>
              <a:rect l="l" t="t" r="r" b="b"/>
              <a:pathLst>
                <a:path w="3713479" h="1419225">
                  <a:moveTo>
                    <a:pt x="1793468" y="1410271"/>
                  </a:moveTo>
                  <a:lnTo>
                    <a:pt x="1844569" y="1404598"/>
                  </a:lnTo>
                  <a:lnTo>
                    <a:pt x="1895189" y="1397543"/>
                  </a:lnTo>
                  <a:lnTo>
                    <a:pt x="1945300" y="1389127"/>
                  </a:lnTo>
                  <a:lnTo>
                    <a:pt x="1994876" y="1379372"/>
                  </a:lnTo>
                  <a:lnTo>
                    <a:pt x="2043890" y="1368297"/>
                  </a:lnTo>
                  <a:lnTo>
                    <a:pt x="2092313" y="1355923"/>
                  </a:lnTo>
                  <a:lnTo>
                    <a:pt x="2140118" y="1342271"/>
                  </a:lnTo>
                  <a:lnTo>
                    <a:pt x="2187279" y="1327362"/>
                  </a:lnTo>
                  <a:lnTo>
                    <a:pt x="2233769" y="1311217"/>
                  </a:lnTo>
                  <a:lnTo>
                    <a:pt x="2279559" y="1293856"/>
                  </a:lnTo>
                  <a:lnTo>
                    <a:pt x="2324623" y="1275299"/>
                  </a:lnTo>
                  <a:lnTo>
                    <a:pt x="2368933" y="1255569"/>
                  </a:lnTo>
                  <a:lnTo>
                    <a:pt x="2412463" y="1234685"/>
                  </a:lnTo>
                  <a:lnTo>
                    <a:pt x="2455184" y="1212668"/>
                  </a:lnTo>
                  <a:lnTo>
                    <a:pt x="2497070" y="1189539"/>
                  </a:lnTo>
                  <a:lnTo>
                    <a:pt x="2538094" y="1165319"/>
                  </a:lnTo>
                  <a:lnTo>
                    <a:pt x="2578228" y="1140028"/>
                  </a:lnTo>
                  <a:lnTo>
                    <a:pt x="2617445" y="1113687"/>
                  </a:lnTo>
                  <a:lnTo>
                    <a:pt x="2655717" y="1086317"/>
                  </a:lnTo>
                  <a:lnTo>
                    <a:pt x="2693018" y="1057939"/>
                  </a:lnTo>
                  <a:lnTo>
                    <a:pt x="2729320" y="1028572"/>
                  </a:lnTo>
                  <a:lnTo>
                    <a:pt x="2764597" y="998239"/>
                  </a:lnTo>
                  <a:lnTo>
                    <a:pt x="2798819" y="966960"/>
                  </a:lnTo>
                  <a:lnTo>
                    <a:pt x="2831962" y="934755"/>
                  </a:lnTo>
                  <a:lnTo>
                    <a:pt x="2863996" y="901645"/>
                  </a:lnTo>
                  <a:lnTo>
                    <a:pt x="2894896" y="867651"/>
                  </a:lnTo>
                  <a:lnTo>
                    <a:pt x="2924633" y="832794"/>
                  </a:lnTo>
                  <a:lnTo>
                    <a:pt x="2953181" y="797094"/>
                  </a:lnTo>
                  <a:lnTo>
                    <a:pt x="2980512" y="760572"/>
                  </a:lnTo>
                  <a:lnTo>
                    <a:pt x="3006599" y="723249"/>
                  </a:lnTo>
                  <a:lnTo>
                    <a:pt x="3031414" y="685146"/>
                  </a:lnTo>
                  <a:lnTo>
                    <a:pt x="3054932" y="646282"/>
                  </a:lnTo>
                  <a:lnTo>
                    <a:pt x="3077123" y="606680"/>
                  </a:lnTo>
                  <a:lnTo>
                    <a:pt x="3097962" y="566360"/>
                  </a:lnTo>
                  <a:lnTo>
                    <a:pt x="3117420" y="525342"/>
                  </a:lnTo>
                  <a:lnTo>
                    <a:pt x="3135470" y="483648"/>
                  </a:lnTo>
                  <a:lnTo>
                    <a:pt x="3152086" y="441297"/>
                  </a:lnTo>
                  <a:lnTo>
                    <a:pt x="3167240" y="398311"/>
                  </a:lnTo>
                  <a:lnTo>
                    <a:pt x="3180905" y="354710"/>
                  </a:lnTo>
                  <a:lnTo>
                    <a:pt x="3003550" y="354710"/>
                  </a:lnTo>
                  <a:lnTo>
                    <a:pt x="3409581" y="0"/>
                  </a:lnTo>
                  <a:lnTo>
                    <a:pt x="3712972" y="354710"/>
                  </a:lnTo>
                  <a:lnTo>
                    <a:pt x="3535616" y="354710"/>
                  </a:lnTo>
                  <a:lnTo>
                    <a:pt x="3522021" y="398106"/>
                  </a:lnTo>
                  <a:lnTo>
                    <a:pt x="3506964" y="440871"/>
                  </a:lnTo>
                  <a:lnTo>
                    <a:pt x="3490471" y="482985"/>
                  </a:lnTo>
                  <a:lnTo>
                    <a:pt x="3472570" y="524431"/>
                  </a:lnTo>
                  <a:lnTo>
                    <a:pt x="3453289" y="565189"/>
                  </a:lnTo>
                  <a:lnTo>
                    <a:pt x="3432655" y="605240"/>
                  </a:lnTo>
                  <a:lnTo>
                    <a:pt x="3410697" y="644567"/>
                  </a:lnTo>
                  <a:lnTo>
                    <a:pt x="3387441" y="683149"/>
                  </a:lnTo>
                  <a:lnTo>
                    <a:pt x="3362916" y="720968"/>
                  </a:lnTo>
                  <a:lnTo>
                    <a:pt x="3337148" y="758006"/>
                  </a:lnTo>
                  <a:lnTo>
                    <a:pt x="3310166" y="794244"/>
                  </a:lnTo>
                  <a:lnTo>
                    <a:pt x="3281997" y="829663"/>
                  </a:lnTo>
                  <a:lnTo>
                    <a:pt x="3252670" y="864243"/>
                  </a:lnTo>
                  <a:lnTo>
                    <a:pt x="3222210" y="897967"/>
                  </a:lnTo>
                  <a:lnTo>
                    <a:pt x="3190647" y="930815"/>
                  </a:lnTo>
                  <a:lnTo>
                    <a:pt x="3158007" y="962769"/>
                  </a:lnTo>
                  <a:lnTo>
                    <a:pt x="3124319" y="993811"/>
                  </a:lnTo>
                  <a:lnTo>
                    <a:pt x="3089609" y="1023920"/>
                  </a:lnTo>
                  <a:lnTo>
                    <a:pt x="3053906" y="1053078"/>
                  </a:lnTo>
                  <a:lnTo>
                    <a:pt x="3017237" y="1081267"/>
                  </a:lnTo>
                  <a:lnTo>
                    <a:pt x="2979630" y="1108468"/>
                  </a:lnTo>
                  <a:lnTo>
                    <a:pt x="2941113" y="1134662"/>
                  </a:lnTo>
                  <a:lnTo>
                    <a:pt x="2901712" y="1159830"/>
                  </a:lnTo>
                  <a:lnTo>
                    <a:pt x="2861457" y="1183953"/>
                  </a:lnTo>
                  <a:lnTo>
                    <a:pt x="2820373" y="1207014"/>
                  </a:lnTo>
                  <a:lnTo>
                    <a:pt x="2778490" y="1228992"/>
                  </a:lnTo>
                  <a:lnTo>
                    <a:pt x="2735834" y="1249869"/>
                  </a:lnTo>
                  <a:lnTo>
                    <a:pt x="2692433" y="1269626"/>
                  </a:lnTo>
                  <a:lnTo>
                    <a:pt x="2648315" y="1288245"/>
                  </a:lnTo>
                  <a:lnTo>
                    <a:pt x="2603507" y="1305706"/>
                  </a:lnTo>
                  <a:lnTo>
                    <a:pt x="2558037" y="1321992"/>
                  </a:lnTo>
                  <a:lnTo>
                    <a:pt x="2511933" y="1337082"/>
                  </a:lnTo>
                  <a:lnTo>
                    <a:pt x="2465223" y="1350959"/>
                  </a:lnTo>
                  <a:lnTo>
                    <a:pt x="2417933" y="1363603"/>
                  </a:lnTo>
                  <a:lnTo>
                    <a:pt x="2370092" y="1374997"/>
                  </a:lnTo>
                  <a:lnTo>
                    <a:pt x="2321727" y="1385120"/>
                  </a:lnTo>
                  <a:lnTo>
                    <a:pt x="2272865" y="1393954"/>
                  </a:lnTo>
                  <a:lnTo>
                    <a:pt x="2223535" y="1401481"/>
                  </a:lnTo>
                  <a:lnTo>
                    <a:pt x="2173765" y="1407681"/>
                  </a:lnTo>
                  <a:lnTo>
                    <a:pt x="2123580" y="1412537"/>
                  </a:lnTo>
                  <a:lnTo>
                    <a:pt x="2073010" y="1416028"/>
                  </a:lnTo>
                  <a:lnTo>
                    <a:pt x="2022082" y="1418136"/>
                  </a:lnTo>
                  <a:lnTo>
                    <a:pt x="1970824" y="1418843"/>
                  </a:lnTo>
                  <a:lnTo>
                    <a:pt x="1616113" y="1418843"/>
                  </a:lnTo>
                  <a:lnTo>
                    <a:pt x="1564810" y="1418142"/>
                  </a:lnTo>
                  <a:lnTo>
                    <a:pt x="1513907" y="1416052"/>
                  </a:lnTo>
                  <a:lnTo>
                    <a:pt x="1463426" y="1412594"/>
                  </a:lnTo>
                  <a:lnTo>
                    <a:pt x="1413391" y="1407789"/>
                  </a:lnTo>
                  <a:lnTo>
                    <a:pt x="1363825" y="1401657"/>
                  </a:lnTo>
                  <a:lnTo>
                    <a:pt x="1314753" y="1394219"/>
                  </a:lnTo>
                  <a:lnTo>
                    <a:pt x="1266198" y="1385497"/>
                  </a:lnTo>
                  <a:lnTo>
                    <a:pt x="1218183" y="1375510"/>
                  </a:lnTo>
                  <a:lnTo>
                    <a:pt x="1170733" y="1364281"/>
                  </a:lnTo>
                  <a:lnTo>
                    <a:pt x="1123870" y="1351828"/>
                  </a:lnTo>
                  <a:lnTo>
                    <a:pt x="1077620" y="1338174"/>
                  </a:lnTo>
                  <a:lnTo>
                    <a:pt x="1032004" y="1323339"/>
                  </a:lnTo>
                  <a:lnTo>
                    <a:pt x="987048" y="1307343"/>
                  </a:lnTo>
                  <a:lnTo>
                    <a:pt x="942774" y="1290208"/>
                  </a:lnTo>
                  <a:lnTo>
                    <a:pt x="899207" y="1271955"/>
                  </a:lnTo>
                  <a:lnTo>
                    <a:pt x="856369" y="1252603"/>
                  </a:lnTo>
                  <a:lnTo>
                    <a:pt x="814285" y="1232174"/>
                  </a:lnTo>
                  <a:lnTo>
                    <a:pt x="772979" y="1210689"/>
                  </a:lnTo>
                  <a:lnTo>
                    <a:pt x="732473" y="1188169"/>
                  </a:lnTo>
                  <a:lnTo>
                    <a:pt x="692792" y="1164633"/>
                  </a:lnTo>
                  <a:lnTo>
                    <a:pt x="653959" y="1140104"/>
                  </a:lnTo>
                  <a:lnTo>
                    <a:pt x="615998" y="1114601"/>
                  </a:lnTo>
                  <a:lnTo>
                    <a:pt x="578933" y="1088145"/>
                  </a:lnTo>
                  <a:lnTo>
                    <a:pt x="542787" y="1060759"/>
                  </a:lnTo>
                  <a:lnTo>
                    <a:pt x="507584" y="1032461"/>
                  </a:lnTo>
                  <a:lnTo>
                    <a:pt x="473348" y="1003273"/>
                  </a:lnTo>
                  <a:lnTo>
                    <a:pt x="440101" y="973215"/>
                  </a:lnTo>
                  <a:lnTo>
                    <a:pt x="407869" y="942309"/>
                  </a:lnTo>
                  <a:lnTo>
                    <a:pt x="376674" y="910575"/>
                  </a:lnTo>
                  <a:lnTo>
                    <a:pt x="346541" y="878034"/>
                  </a:lnTo>
                  <a:lnTo>
                    <a:pt x="317493" y="844707"/>
                  </a:lnTo>
                  <a:lnTo>
                    <a:pt x="289553" y="810614"/>
                  </a:lnTo>
                  <a:lnTo>
                    <a:pt x="262745" y="775777"/>
                  </a:lnTo>
                  <a:lnTo>
                    <a:pt x="237093" y="740215"/>
                  </a:lnTo>
                  <a:lnTo>
                    <a:pt x="212621" y="703951"/>
                  </a:lnTo>
                  <a:lnTo>
                    <a:pt x="189352" y="667004"/>
                  </a:lnTo>
                  <a:lnTo>
                    <a:pt x="167310" y="629395"/>
                  </a:lnTo>
                  <a:lnTo>
                    <a:pt x="146519" y="591146"/>
                  </a:lnTo>
                  <a:lnTo>
                    <a:pt x="127001" y="552276"/>
                  </a:lnTo>
                  <a:lnTo>
                    <a:pt x="108782" y="512807"/>
                  </a:lnTo>
                  <a:lnTo>
                    <a:pt x="91884" y="472760"/>
                  </a:lnTo>
                  <a:lnTo>
                    <a:pt x="76332" y="432155"/>
                  </a:lnTo>
                  <a:lnTo>
                    <a:pt x="62148" y="391013"/>
                  </a:lnTo>
                  <a:lnTo>
                    <a:pt x="49357" y="349355"/>
                  </a:lnTo>
                  <a:lnTo>
                    <a:pt x="37982" y="307201"/>
                  </a:lnTo>
                  <a:lnTo>
                    <a:pt x="28047" y="264573"/>
                  </a:lnTo>
                  <a:lnTo>
                    <a:pt x="19576" y="221491"/>
                  </a:lnTo>
                  <a:lnTo>
                    <a:pt x="12591" y="177976"/>
                  </a:lnTo>
                  <a:lnTo>
                    <a:pt x="7118" y="134048"/>
                  </a:lnTo>
                  <a:lnTo>
                    <a:pt x="3179" y="89729"/>
                  </a:lnTo>
                  <a:lnTo>
                    <a:pt x="798" y="45039"/>
                  </a:lnTo>
                  <a:lnTo>
                    <a:pt x="0" y="0"/>
                  </a:lnTo>
                  <a:lnTo>
                    <a:pt x="354723" y="0"/>
                  </a:lnTo>
                  <a:lnTo>
                    <a:pt x="355522" y="45039"/>
                  </a:lnTo>
                  <a:lnTo>
                    <a:pt x="357903" y="89729"/>
                  </a:lnTo>
                  <a:lnTo>
                    <a:pt x="361842" y="134048"/>
                  </a:lnTo>
                  <a:lnTo>
                    <a:pt x="367315" y="177976"/>
                  </a:lnTo>
                  <a:lnTo>
                    <a:pt x="374299" y="221491"/>
                  </a:lnTo>
                  <a:lnTo>
                    <a:pt x="382771" y="264573"/>
                  </a:lnTo>
                  <a:lnTo>
                    <a:pt x="392706" y="307201"/>
                  </a:lnTo>
                  <a:lnTo>
                    <a:pt x="404081" y="349355"/>
                  </a:lnTo>
                  <a:lnTo>
                    <a:pt x="416872" y="391013"/>
                  </a:lnTo>
                  <a:lnTo>
                    <a:pt x="431055" y="432155"/>
                  </a:lnTo>
                  <a:lnTo>
                    <a:pt x="446608" y="472760"/>
                  </a:lnTo>
                  <a:lnTo>
                    <a:pt x="463506" y="512807"/>
                  </a:lnTo>
                  <a:lnTo>
                    <a:pt x="481725" y="552276"/>
                  </a:lnTo>
                  <a:lnTo>
                    <a:pt x="501242" y="591146"/>
                  </a:lnTo>
                  <a:lnTo>
                    <a:pt x="522034" y="629395"/>
                  </a:lnTo>
                  <a:lnTo>
                    <a:pt x="544076" y="667004"/>
                  </a:lnTo>
                  <a:lnTo>
                    <a:pt x="567344" y="703951"/>
                  </a:lnTo>
                  <a:lnTo>
                    <a:pt x="591816" y="740215"/>
                  </a:lnTo>
                  <a:lnTo>
                    <a:pt x="617468" y="775777"/>
                  </a:lnTo>
                  <a:lnTo>
                    <a:pt x="644276" y="810614"/>
                  </a:lnTo>
                  <a:lnTo>
                    <a:pt x="672215" y="844707"/>
                  </a:lnTo>
                  <a:lnTo>
                    <a:pt x="701264" y="878034"/>
                  </a:lnTo>
                  <a:lnTo>
                    <a:pt x="731397" y="910575"/>
                  </a:lnTo>
                  <a:lnTo>
                    <a:pt x="762592" y="942309"/>
                  </a:lnTo>
                  <a:lnTo>
                    <a:pt x="794824" y="973215"/>
                  </a:lnTo>
                  <a:lnTo>
                    <a:pt x="828070" y="1003273"/>
                  </a:lnTo>
                  <a:lnTo>
                    <a:pt x="862306" y="1032461"/>
                  </a:lnTo>
                  <a:lnTo>
                    <a:pt x="897509" y="1060759"/>
                  </a:lnTo>
                  <a:lnTo>
                    <a:pt x="933654" y="1088145"/>
                  </a:lnTo>
                  <a:lnTo>
                    <a:pt x="970719" y="1114601"/>
                  </a:lnTo>
                  <a:lnTo>
                    <a:pt x="1008680" y="1140104"/>
                  </a:lnTo>
                  <a:lnTo>
                    <a:pt x="1047513" y="1164633"/>
                  </a:lnTo>
                  <a:lnTo>
                    <a:pt x="1087193" y="1188169"/>
                  </a:lnTo>
                  <a:lnTo>
                    <a:pt x="1127699" y="1210689"/>
                  </a:lnTo>
                  <a:lnTo>
                    <a:pt x="1169005" y="1232174"/>
                  </a:lnTo>
                  <a:lnTo>
                    <a:pt x="1211089" y="1252603"/>
                  </a:lnTo>
                  <a:lnTo>
                    <a:pt x="1253926" y="1271955"/>
                  </a:lnTo>
                  <a:lnTo>
                    <a:pt x="1297493" y="1290208"/>
                  </a:lnTo>
                  <a:lnTo>
                    <a:pt x="1341766" y="1307343"/>
                  </a:lnTo>
                  <a:lnTo>
                    <a:pt x="1386722" y="1323339"/>
                  </a:lnTo>
                  <a:lnTo>
                    <a:pt x="1432337" y="1338174"/>
                  </a:lnTo>
                  <a:lnTo>
                    <a:pt x="1478587" y="1351828"/>
                  </a:lnTo>
                  <a:lnTo>
                    <a:pt x="1525449" y="1364281"/>
                  </a:lnTo>
                  <a:lnTo>
                    <a:pt x="1572899" y="1375510"/>
                  </a:lnTo>
                  <a:lnTo>
                    <a:pt x="1620913" y="1385497"/>
                  </a:lnTo>
                  <a:lnTo>
                    <a:pt x="1669468" y="1394219"/>
                  </a:lnTo>
                  <a:lnTo>
                    <a:pt x="1718539" y="1401657"/>
                  </a:lnTo>
                  <a:lnTo>
                    <a:pt x="1768104" y="1407789"/>
                  </a:lnTo>
                  <a:lnTo>
                    <a:pt x="1818139" y="1412594"/>
                  </a:lnTo>
                  <a:lnTo>
                    <a:pt x="1868619" y="1416052"/>
                  </a:lnTo>
                  <a:lnTo>
                    <a:pt x="1919522" y="1418142"/>
                  </a:lnTo>
                  <a:lnTo>
                    <a:pt x="1970824" y="1418843"/>
                  </a:lnTo>
                </a:path>
              </a:pathLst>
            </a:custGeom>
            <a:ln w="9144">
              <a:solidFill>
                <a:srgbClr val="01397E"/>
              </a:solidFill>
            </a:ln>
          </p:spPr>
          <p:txBody>
            <a:bodyPr wrap="square" lIns="0" tIns="0" rIns="0" bIns="0" rtlCol="0"/>
            <a:lstStyle/>
            <a:p>
              <a:endParaRPr dirty="0">
                <a:solidFill>
                  <a:prstClr val="black"/>
                </a:solidFill>
                <a:latin typeface="Calibri"/>
              </a:endParaRPr>
            </a:p>
          </p:txBody>
        </p:sp>
        <p:pic>
          <p:nvPicPr>
            <p:cNvPr id="12" name="object 12"/>
            <p:cNvPicPr/>
            <p:nvPr/>
          </p:nvPicPr>
          <p:blipFill>
            <a:blip r:embed="rId2" cstate="print"/>
            <a:stretch>
              <a:fillRect/>
            </a:stretch>
          </p:blipFill>
          <p:spPr>
            <a:xfrm>
              <a:off x="5733288" y="3592080"/>
              <a:ext cx="1837943" cy="377939"/>
            </a:xfrm>
            <a:prstGeom prst="rect">
              <a:avLst/>
            </a:prstGeom>
          </p:spPr>
        </p:pic>
      </p:grpSp>
      <p:grpSp>
        <p:nvGrpSpPr>
          <p:cNvPr id="13" name="object 13"/>
          <p:cNvGrpSpPr/>
          <p:nvPr/>
        </p:nvGrpSpPr>
        <p:grpSpPr>
          <a:xfrm>
            <a:off x="3674178" y="2080258"/>
            <a:ext cx="3836670" cy="1428115"/>
            <a:chOff x="2150178" y="2080257"/>
            <a:chExt cx="3836670" cy="1428115"/>
          </a:xfrm>
        </p:grpSpPr>
        <p:sp>
          <p:nvSpPr>
            <p:cNvPr id="14" name="object 14"/>
            <p:cNvSpPr/>
            <p:nvPr/>
          </p:nvSpPr>
          <p:spPr>
            <a:xfrm>
              <a:off x="2154755" y="2084911"/>
              <a:ext cx="1976120" cy="1419225"/>
            </a:xfrm>
            <a:custGeom>
              <a:avLst/>
              <a:gdLst/>
              <a:ahLst/>
              <a:cxnLst/>
              <a:rect l="l" t="t" r="r" b="b"/>
              <a:pathLst>
                <a:path w="1976120" h="1419225">
                  <a:moveTo>
                    <a:pt x="1821627" y="0"/>
                  </a:moveTo>
                  <a:lnTo>
                    <a:pt x="1770751" y="18"/>
                  </a:lnTo>
                  <a:lnTo>
                    <a:pt x="1720140" y="1338"/>
                  </a:lnTo>
                  <a:lnTo>
                    <a:pt x="1669820" y="3944"/>
                  </a:lnTo>
                  <a:lnTo>
                    <a:pt x="1619820" y="7819"/>
                  </a:lnTo>
                  <a:lnTo>
                    <a:pt x="1570165" y="12947"/>
                  </a:lnTo>
                  <a:lnTo>
                    <a:pt x="1520883" y="19313"/>
                  </a:lnTo>
                  <a:lnTo>
                    <a:pt x="1472001" y="26901"/>
                  </a:lnTo>
                  <a:lnTo>
                    <a:pt x="1423546" y="35695"/>
                  </a:lnTo>
                  <a:lnTo>
                    <a:pt x="1375544" y="45679"/>
                  </a:lnTo>
                  <a:lnTo>
                    <a:pt x="1328023" y="56838"/>
                  </a:lnTo>
                  <a:lnTo>
                    <a:pt x="1281010" y="69155"/>
                  </a:lnTo>
                  <a:lnTo>
                    <a:pt x="1234531" y="82615"/>
                  </a:lnTo>
                  <a:lnTo>
                    <a:pt x="1188615" y="97201"/>
                  </a:lnTo>
                  <a:lnTo>
                    <a:pt x="1143286" y="112898"/>
                  </a:lnTo>
                  <a:lnTo>
                    <a:pt x="1098574" y="129691"/>
                  </a:lnTo>
                  <a:lnTo>
                    <a:pt x="1054504" y="147563"/>
                  </a:lnTo>
                  <a:lnTo>
                    <a:pt x="1011104" y="166498"/>
                  </a:lnTo>
                  <a:lnTo>
                    <a:pt x="968401" y="186480"/>
                  </a:lnTo>
                  <a:lnTo>
                    <a:pt x="926421" y="207495"/>
                  </a:lnTo>
                  <a:lnTo>
                    <a:pt x="885192" y="229525"/>
                  </a:lnTo>
                  <a:lnTo>
                    <a:pt x="844740" y="252555"/>
                  </a:lnTo>
                  <a:lnTo>
                    <a:pt x="805093" y="276569"/>
                  </a:lnTo>
                  <a:lnTo>
                    <a:pt x="766278" y="301551"/>
                  </a:lnTo>
                  <a:lnTo>
                    <a:pt x="728321" y="327486"/>
                  </a:lnTo>
                  <a:lnTo>
                    <a:pt x="691249" y="354358"/>
                  </a:lnTo>
                  <a:lnTo>
                    <a:pt x="655091" y="382150"/>
                  </a:lnTo>
                  <a:lnTo>
                    <a:pt x="619871" y="410847"/>
                  </a:lnTo>
                  <a:lnTo>
                    <a:pt x="585619" y="440433"/>
                  </a:lnTo>
                  <a:lnTo>
                    <a:pt x="552360" y="470892"/>
                  </a:lnTo>
                  <a:lnTo>
                    <a:pt x="520121" y="502208"/>
                  </a:lnTo>
                  <a:lnTo>
                    <a:pt x="488930" y="534366"/>
                  </a:lnTo>
                  <a:lnTo>
                    <a:pt x="458813" y="567350"/>
                  </a:lnTo>
                  <a:lnTo>
                    <a:pt x="429798" y="601143"/>
                  </a:lnTo>
                  <a:lnTo>
                    <a:pt x="401911" y="635730"/>
                  </a:lnTo>
                  <a:lnTo>
                    <a:pt x="375180" y="671096"/>
                  </a:lnTo>
                  <a:lnTo>
                    <a:pt x="349631" y="707223"/>
                  </a:lnTo>
                  <a:lnTo>
                    <a:pt x="325292" y="744097"/>
                  </a:lnTo>
                  <a:lnTo>
                    <a:pt x="302189" y="781701"/>
                  </a:lnTo>
                  <a:lnTo>
                    <a:pt x="280349" y="820020"/>
                  </a:lnTo>
                  <a:lnTo>
                    <a:pt x="259800" y="859038"/>
                  </a:lnTo>
                  <a:lnTo>
                    <a:pt x="240568" y="898738"/>
                  </a:lnTo>
                  <a:lnTo>
                    <a:pt x="222681" y="939106"/>
                  </a:lnTo>
                  <a:lnTo>
                    <a:pt x="206165" y="980125"/>
                  </a:lnTo>
                  <a:lnTo>
                    <a:pt x="191047" y="1021779"/>
                  </a:lnTo>
                  <a:lnTo>
                    <a:pt x="177355" y="1064053"/>
                  </a:lnTo>
                  <a:lnTo>
                    <a:pt x="0" y="1064053"/>
                  </a:lnTo>
                  <a:lnTo>
                    <a:pt x="301548" y="1418764"/>
                  </a:lnTo>
                  <a:lnTo>
                    <a:pt x="709422" y="1064053"/>
                  </a:lnTo>
                  <a:lnTo>
                    <a:pt x="532066" y="1064053"/>
                  </a:lnTo>
                  <a:lnTo>
                    <a:pt x="545896" y="1021393"/>
                  </a:lnTo>
                  <a:lnTo>
                    <a:pt x="561202" y="979322"/>
                  </a:lnTo>
                  <a:lnTo>
                    <a:pt x="577958" y="937859"/>
                  </a:lnTo>
                  <a:lnTo>
                    <a:pt x="596138" y="897023"/>
                  </a:lnTo>
                  <a:lnTo>
                    <a:pt x="615715" y="856834"/>
                  </a:lnTo>
                  <a:lnTo>
                    <a:pt x="636662" y="817310"/>
                  </a:lnTo>
                  <a:lnTo>
                    <a:pt x="658954" y="778472"/>
                  </a:lnTo>
                  <a:lnTo>
                    <a:pt x="682564" y="740338"/>
                  </a:lnTo>
                  <a:lnTo>
                    <a:pt x="707465" y="702928"/>
                  </a:lnTo>
                  <a:lnTo>
                    <a:pt x="733631" y="666262"/>
                  </a:lnTo>
                  <a:lnTo>
                    <a:pt x="761035" y="630358"/>
                  </a:lnTo>
                  <a:lnTo>
                    <a:pt x="789651" y="595236"/>
                  </a:lnTo>
                  <a:lnTo>
                    <a:pt x="819453" y="560916"/>
                  </a:lnTo>
                  <a:lnTo>
                    <a:pt x="850414" y="527416"/>
                  </a:lnTo>
                  <a:lnTo>
                    <a:pt x="882507" y="494757"/>
                  </a:lnTo>
                  <a:lnTo>
                    <a:pt x="915707" y="462957"/>
                  </a:lnTo>
                  <a:lnTo>
                    <a:pt x="949986" y="432035"/>
                  </a:lnTo>
                  <a:lnTo>
                    <a:pt x="985319" y="402012"/>
                  </a:lnTo>
                  <a:lnTo>
                    <a:pt x="1021678" y="372906"/>
                  </a:lnTo>
                  <a:lnTo>
                    <a:pt x="1059038" y="344738"/>
                  </a:lnTo>
                  <a:lnTo>
                    <a:pt x="1097372" y="317525"/>
                  </a:lnTo>
                  <a:lnTo>
                    <a:pt x="1136653" y="291288"/>
                  </a:lnTo>
                  <a:lnTo>
                    <a:pt x="1176855" y="266046"/>
                  </a:lnTo>
                  <a:lnTo>
                    <a:pt x="1217952" y="241818"/>
                  </a:lnTo>
                  <a:lnTo>
                    <a:pt x="1259917" y="218624"/>
                  </a:lnTo>
                  <a:lnTo>
                    <a:pt x="1302723" y="196483"/>
                  </a:lnTo>
                  <a:lnTo>
                    <a:pt x="1346345" y="175414"/>
                  </a:lnTo>
                  <a:lnTo>
                    <a:pt x="1390755" y="155437"/>
                  </a:lnTo>
                  <a:lnTo>
                    <a:pt x="1435928" y="136571"/>
                  </a:lnTo>
                  <a:lnTo>
                    <a:pt x="1481836" y="118835"/>
                  </a:lnTo>
                  <a:lnTo>
                    <a:pt x="1528454" y="102249"/>
                  </a:lnTo>
                  <a:lnTo>
                    <a:pt x="1575755" y="86832"/>
                  </a:lnTo>
                  <a:lnTo>
                    <a:pt x="1623713" y="72604"/>
                  </a:lnTo>
                  <a:lnTo>
                    <a:pt x="1672300" y="59583"/>
                  </a:lnTo>
                  <a:lnTo>
                    <a:pt x="1721491" y="47790"/>
                  </a:lnTo>
                  <a:lnTo>
                    <a:pt x="1771259" y="37243"/>
                  </a:lnTo>
                  <a:lnTo>
                    <a:pt x="1821578" y="27962"/>
                  </a:lnTo>
                  <a:lnTo>
                    <a:pt x="1872421" y="19966"/>
                  </a:lnTo>
                  <a:lnTo>
                    <a:pt x="1923761" y="13275"/>
                  </a:lnTo>
                  <a:lnTo>
                    <a:pt x="1975573" y="7908"/>
                  </a:lnTo>
                  <a:lnTo>
                    <a:pt x="1924065" y="3929"/>
                  </a:lnTo>
                  <a:lnTo>
                    <a:pt x="1872740" y="1298"/>
                  </a:lnTo>
                  <a:lnTo>
                    <a:pt x="1821627" y="0"/>
                  </a:lnTo>
                  <a:close/>
                </a:path>
              </a:pathLst>
            </a:custGeom>
            <a:solidFill>
              <a:srgbClr val="01397E"/>
            </a:solidFill>
          </p:spPr>
          <p:txBody>
            <a:bodyPr wrap="square" lIns="0" tIns="0" rIns="0" bIns="0" rtlCol="0"/>
            <a:lstStyle/>
            <a:p>
              <a:endParaRPr dirty="0">
                <a:solidFill>
                  <a:prstClr val="black"/>
                </a:solidFill>
                <a:latin typeface="Calibri"/>
              </a:endParaRPr>
            </a:p>
          </p:txBody>
        </p:sp>
        <p:sp>
          <p:nvSpPr>
            <p:cNvPr id="15" name="object 15"/>
            <p:cNvSpPr/>
            <p:nvPr/>
          </p:nvSpPr>
          <p:spPr>
            <a:xfrm>
              <a:off x="3952968" y="2084832"/>
              <a:ext cx="2028825" cy="1419225"/>
            </a:xfrm>
            <a:custGeom>
              <a:avLst/>
              <a:gdLst/>
              <a:ahLst/>
              <a:cxnLst/>
              <a:rect l="l" t="t" r="r" b="b"/>
              <a:pathLst>
                <a:path w="2028825" h="1419225">
                  <a:moveTo>
                    <a:pt x="354711" y="0"/>
                  </a:moveTo>
                  <a:lnTo>
                    <a:pt x="0" y="0"/>
                  </a:lnTo>
                  <a:lnTo>
                    <a:pt x="52141" y="675"/>
                  </a:lnTo>
                  <a:lnTo>
                    <a:pt x="103885" y="2687"/>
                  </a:lnTo>
                  <a:lnTo>
                    <a:pt x="155209" y="6017"/>
                  </a:lnTo>
                  <a:lnTo>
                    <a:pt x="206090" y="10645"/>
                  </a:lnTo>
                  <a:lnTo>
                    <a:pt x="256504" y="16552"/>
                  </a:lnTo>
                  <a:lnTo>
                    <a:pt x="306428" y="23717"/>
                  </a:lnTo>
                  <a:lnTo>
                    <a:pt x="355840" y="32121"/>
                  </a:lnTo>
                  <a:lnTo>
                    <a:pt x="404716" y="41745"/>
                  </a:lnTo>
                  <a:lnTo>
                    <a:pt x="453032" y="52569"/>
                  </a:lnTo>
                  <a:lnTo>
                    <a:pt x="500767" y="64573"/>
                  </a:lnTo>
                  <a:lnTo>
                    <a:pt x="547895" y="77737"/>
                  </a:lnTo>
                  <a:lnTo>
                    <a:pt x="594396" y="92043"/>
                  </a:lnTo>
                  <a:lnTo>
                    <a:pt x="640244" y="107470"/>
                  </a:lnTo>
                  <a:lnTo>
                    <a:pt x="685418" y="123999"/>
                  </a:lnTo>
                  <a:lnTo>
                    <a:pt x="729894" y="141610"/>
                  </a:lnTo>
                  <a:lnTo>
                    <a:pt x="773648" y="160284"/>
                  </a:lnTo>
                  <a:lnTo>
                    <a:pt x="816658" y="180000"/>
                  </a:lnTo>
                  <a:lnTo>
                    <a:pt x="858901" y="200740"/>
                  </a:lnTo>
                  <a:lnTo>
                    <a:pt x="900353" y="222483"/>
                  </a:lnTo>
                  <a:lnTo>
                    <a:pt x="940992" y="245211"/>
                  </a:lnTo>
                  <a:lnTo>
                    <a:pt x="980793" y="268903"/>
                  </a:lnTo>
                  <a:lnTo>
                    <a:pt x="1019734" y="293539"/>
                  </a:lnTo>
                  <a:lnTo>
                    <a:pt x="1057792" y="319101"/>
                  </a:lnTo>
                  <a:lnTo>
                    <a:pt x="1094944" y="345569"/>
                  </a:lnTo>
                  <a:lnTo>
                    <a:pt x="1131166" y="372922"/>
                  </a:lnTo>
                  <a:lnTo>
                    <a:pt x="1166436" y="401142"/>
                  </a:lnTo>
                  <a:lnTo>
                    <a:pt x="1200730" y="430208"/>
                  </a:lnTo>
                  <a:lnTo>
                    <a:pt x="1234024" y="460102"/>
                  </a:lnTo>
                  <a:lnTo>
                    <a:pt x="1266297" y="490803"/>
                  </a:lnTo>
                  <a:lnTo>
                    <a:pt x="1297524" y="522292"/>
                  </a:lnTo>
                  <a:lnTo>
                    <a:pt x="1327683" y="554549"/>
                  </a:lnTo>
                  <a:lnTo>
                    <a:pt x="1356751" y="587554"/>
                  </a:lnTo>
                  <a:lnTo>
                    <a:pt x="1384703" y="621289"/>
                  </a:lnTo>
                  <a:lnTo>
                    <a:pt x="1411518" y="655733"/>
                  </a:lnTo>
                  <a:lnTo>
                    <a:pt x="1437172" y="690866"/>
                  </a:lnTo>
                  <a:lnTo>
                    <a:pt x="1461641" y="726670"/>
                  </a:lnTo>
                  <a:lnTo>
                    <a:pt x="1484903" y="763124"/>
                  </a:lnTo>
                  <a:lnTo>
                    <a:pt x="1506935" y="800209"/>
                  </a:lnTo>
                  <a:lnTo>
                    <a:pt x="1527713" y="837905"/>
                  </a:lnTo>
                  <a:lnTo>
                    <a:pt x="1547215" y="876193"/>
                  </a:lnTo>
                  <a:lnTo>
                    <a:pt x="1565416" y="915053"/>
                  </a:lnTo>
                  <a:lnTo>
                    <a:pt x="1582294" y="954465"/>
                  </a:lnTo>
                  <a:lnTo>
                    <a:pt x="1597826" y="994410"/>
                  </a:lnTo>
                  <a:lnTo>
                    <a:pt x="1611989" y="1034868"/>
                  </a:lnTo>
                  <a:lnTo>
                    <a:pt x="1624759" y="1075820"/>
                  </a:lnTo>
                  <a:lnTo>
                    <a:pt x="1636114" y="1117245"/>
                  </a:lnTo>
                  <a:lnTo>
                    <a:pt x="1646029" y="1159125"/>
                  </a:lnTo>
                  <a:lnTo>
                    <a:pt x="1654483" y="1201439"/>
                  </a:lnTo>
                  <a:lnTo>
                    <a:pt x="1661452" y="1244169"/>
                  </a:lnTo>
                  <a:lnTo>
                    <a:pt x="1666912" y="1287293"/>
                  </a:lnTo>
                  <a:lnTo>
                    <a:pt x="1670841" y="1330794"/>
                  </a:lnTo>
                  <a:lnTo>
                    <a:pt x="1673215" y="1374650"/>
                  </a:lnTo>
                  <a:lnTo>
                    <a:pt x="1674012" y="1418844"/>
                  </a:lnTo>
                  <a:lnTo>
                    <a:pt x="2028736" y="1418844"/>
                  </a:lnTo>
                  <a:lnTo>
                    <a:pt x="2027939" y="1374650"/>
                  </a:lnTo>
                  <a:lnTo>
                    <a:pt x="2025565" y="1330794"/>
                  </a:lnTo>
                  <a:lnTo>
                    <a:pt x="2021636" y="1287293"/>
                  </a:lnTo>
                  <a:lnTo>
                    <a:pt x="2016175" y="1244169"/>
                  </a:lnTo>
                  <a:lnTo>
                    <a:pt x="2009207" y="1201439"/>
                  </a:lnTo>
                  <a:lnTo>
                    <a:pt x="2000753" y="1159125"/>
                  </a:lnTo>
                  <a:lnTo>
                    <a:pt x="1990837" y="1117245"/>
                  </a:lnTo>
                  <a:lnTo>
                    <a:pt x="1979482" y="1075820"/>
                  </a:lnTo>
                  <a:lnTo>
                    <a:pt x="1966712" y="1034868"/>
                  </a:lnTo>
                  <a:lnTo>
                    <a:pt x="1952549" y="994410"/>
                  </a:lnTo>
                  <a:lnTo>
                    <a:pt x="1937017" y="954465"/>
                  </a:lnTo>
                  <a:lnTo>
                    <a:pt x="1920138" y="915053"/>
                  </a:lnTo>
                  <a:lnTo>
                    <a:pt x="1901936" y="876193"/>
                  </a:lnTo>
                  <a:lnTo>
                    <a:pt x="1882435" y="837905"/>
                  </a:lnTo>
                  <a:lnTo>
                    <a:pt x="1861656" y="800209"/>
                  </a:lnTo>
                  <a:lnTo>
                    <a:pt x="1839624" y="763124"/>
                  </a:lnTo>
                  <a:lnTo>
                    <a:pt x="1816362" y="726670"/>
                  </a:lnTo>
                  <a:lnTo>
                    <a:pt x="1791892" y="690866"/>
                  </a:lnTo>
                  <a:lnTo>
                    <a:pt x="1766238" y="655733"/>
                  </a:lnTo>
                  <a:lnTo>
                    <a:pt x="1739423" y="621289"/>
                  </a:lnTo>
                  <a:lnTo>
                    <a:pt x="1711470" y="587554"/>
                  </a:lnTo>
                  <a:lnTo>
                    <a:pt x="1682402" y="554549"/>
                  </a:lnTo>
                  <a:lnTo>
                    <a:pt x="1652243" y="522292"/>
                  </a:lnTo>
                  <a:lnTo>
                    <a:pt x="1621015" y="490803"/>
                  </a:lnTo>
                  <a:lnTo>
                    <a:pt x="1588742" y="460102"/>
                  </a:lnTo>
                  <a:lnTo>
                    <a:pt x="1555447" y="430208"/>
                  </a:lnTo>
                  <a:lnTo>
                    <a:pt x="1521153" y="401142"/>
                  </a:lnTo>
                  <a:lnTo>
                    <a:pt x="1485883" y="372922"/>
                  </a:lnTo>
                  <a:lnTo>
                    <a:pt x="1449661" y="345569"/>
                  </a:lnTo>
                  <a:lnTo>
                    <a:pt x="1412509" y="319101"/>
                  </a:lnTo>
                  <a:lnTo>
                    <a:pt x="1374450" y="293539"/>
                  </a:lnTo>
                  <a:lnTo>
                    <a:pt x="1335508" y="268903"/>
                  </a:lnTo>
                  <a:lnTo>
                    <a:pt x="1295707" y="245211"/>
                  </a:lnTo>
                  <a:lnTo>
                    <a:pt x="1255068" y="222483"/>
                  </a:lnTo>
                  <a:lnTo>
                    <a:pt x="1213616" y="200740"/>
                  </a:lnTo>
                  <a:lnTo>
                    <a:pt x="1171373" y="180000"/>
                  </a:lnTo>
                  <a:lnTo>
                    <a:pt x="1128362" y="160284"/>
                  </a:lnTo>
                  <a:lnTo>
                    <a:pt x="1084607" y="141610"/>
                  </a:lnTo>
                  <a:lnTo>
                    <a:pt x="1040131" y="123999"/>
                  </a:lnTo>
                  <a:lnTo>
                    <a:pt x="994957" y="107470"/>
                  </a:lnTo>
                  <a:lnTo>
                    <a:pt x="949108" y="92043"/>
                  </a:lnTo>
                  <a:lnTo>
                    <a:pt x="902608" y="77737"/>
                  </a:lnTo>
                  <a:lnTo>
                    <a:pt x="855479" y="64573"/>
                  </a:lnTo>
                  <a:lnTo>
                    <a:pt x="807744" y="52569"/>
                  </a:lnTo>
                  <a:lnTo>
                    <a:pt x="759428" y="41745"/>
                  </a:lnTo>
                  <a:lnTo>
                    <a:pt x="710552" y="32121"/>
                  </a:lnTo>
                  <a:lnTo>
                    <a:pt x="661140" y="23717"/>
                  </a:lnTo>
                  <a:lnTo>
                    <a:pt x="611215" y="16552"/>
                  </a:lnTo>
                  <a:lnTo>
                    <a:pt x="560801" y="10645"/>
                  </a:lnTo>
                  <a:lnTo>
                    <a:pt x="509920" y="6017"/>
                  </a:lnTo>
                  <a:lnTo>
                    <a:pt x="458596" y="2687"/>
                  </a:lnTo>
                  <a:lnTo>
                    <a:pt x="406852" y="675"/>
                  </a:lnTo>
                  <a:lnTo>
                    <a:pt x="354711" y="0"/>
                  </a:lnTo>
                  <a:close/>
                </a:path>
              </a:pathLst>
            </a:custGeom>
            <a:solidFill>
              <a:srgbClr val="012E66"/>
            </a:solidFill>
          </p:spPr>
          <p:txBody>
            <a:bodyPr wrap="square" lIns="0" tIns="0" rIns="0" bIns="0" rtlCol="0"/>
            <a:lstStyle/>
            <a:p>
              <a:endParaRPr dirty="0">
                <a:solidFill>
                  <a:prstClr val="black"/>
                </a:solidFill>
                <a:latin typeface="Calibri"/>
              </a:endParaRPr>
            </a:p>
          </p:txBody>
        </p:sp>
        <p:sp>
          <p:nvSpPr>
            <p:cNvPr id="16" name="object 16"/>
            <p:cNvSpPr/>
            <p:nvPr/>
          </p:nvSpPr>
          <p:spPr>
            <a:xfrm>
              <a:off x="2154750" y="2084829"/>
              <a:ext cx="3827145" cy="1419225"/>
            </a:xfrm>
            <a:custGeom>
              <a:avLst/>
              <a:gdLst/>
              <a:ahLst/>
              <a:cxnLst/>
              <a:rect l="l" t="t" r="r" b="b"/>
              <a:pathLst>
                <a:path w="3827145" h="1419225">
                  <a:moveTo>
                    <a:pt x="1975573" y="7988"/>
                  </a:moveTo>
                  <a:lnTo>
                    <a:pt x="1923761" y="13356"/>
                  </a:lnTo>
                  <a:lnTo>
                    <a:pt x="1872421" y="20048"/>
                  </a:lnTo>
                  <a:lnTo>
                    <a:pt x="1821578" y="28044"/>
                  </a:lnTo>
                  <a:lnTo>
                    <a:pt x="1771259" y="37326"/>
                  </a:lnTo>
                  <a:lnTo>
                    <a:pt x="1721491" y="47873"/>
                  </a:lnTo>
                  <a:lnTo>
                    <a:pt x="1672301" y="59667"/>
                  </a:lnTo>
                  <a:lnTo>
                    <a:pt x="1623714" y="72688"/>
                  </a:lnTo>
                  <a:lnTo>
                    <a:pt x="1575756" y="86916"/>
                  </a:lnTo>
                  <a:lnTo>
                    <a:pt x="1528456" y="102334"/>
                  </a:lnTo>
                  <a:lnTo>
                    <a:pt x="1481838" y="118920"/>
                  </a:lnTo>
                  <a:lnTo>
                    <a:pt x="1435930" y="136656"/>
                  </a:lnTo>
                  <a:lnTo>
                    <a:pt x="1390758" y="155522"/>
                  </a:lnTo>
                  <a:lnTo>
                    <a:pt x="1346348" y="175499"/>
                  </a:lnTo>
                  <a:lnTo>
                    <a:pt x="1302726" y="196568"/>
                  </a:lnTo>
                  <a:lnTo>
                    <a:pt x="1259920" y="218709"/>
                  </a:lnTo>
                  <a:lnTo>
                    <a:pt x="1217956" y="241903"/>
                  </a:lnTo>
                  <a:lnTo>
                    <a:pt x="1176859" y="266131"/>
                  </a:lnTo>
                  <a:lnTo>
                    <a:pt x="1136657" y="291373"/>
                  </a:lnTo>
                  <a:lnTo>
                    <a:pt x="1097376" y="317610"/>
                  </a:lnTo>
                  <a:lnTo>
                    <a:pt x="1059043" y="344822"/>
                  </a:lnTo>
                  <a:lnTo>
                    <a:pt x="1021683" y="372991"/>
                  </a:lnTo>
                  <a:lnTo>
                    <a:pt x="985324" y="402096"/>
                  </a:lnTo>
                  <a:lnTo>
                    <a:pt x="949992" y="432119"/>
                  </a:lnTo>
                  <a:lnTo>
                    <a:pt x="915712" y="463040"/>
                  </a:lnTo>
                  <a:lnTo>
                    <a:pt x="882513" y="494840"/>
                  </a:lnTo>
                  <a:lnTo>
                    <a:pt x="850420" y="527499"/>
                  </a:lnTo>
                  <a:lnTo>
                    <a:pt x="819459" y="560998"/>
                  </a:lnTo>
                  <a:lnTo>
                    <a:pt x="789657" y="595318"/>
                  </a:lnTo>
                  <a:lnTo>
                    <a:pt x="761040" y="630440"/>
                  </a:lnTo>
                  <a:lnTo>
                    <a:pt x="733636" y="666343"/>
                  </a:lnTo>
                  <a:lnTo>
                    <a:pt x="707470" y="703009"/>
                  </a:lnTo>
                  <a:lnTo>
                    <a:pt x="682569" y="740419"/>
                  </a:lnTo>
                  <a:lnTo>
                    <a:pt x="658959" y="778552"/>
                  </a:lnTo>
                  <a:lnTo>
                    <a:pt x="636666" y="817391"/>
                  </a:lnTo>
                  <a:lnTo>
                    <a:pt x="615718" y="856914"/>
                  </a:lnTo>
                  <a:lnTo>
                    <a:pt x="596141" y="897103"/>
                  </a:lnTo>
                  <a:lnTo>
                    <a:pt x="577960" y="937939"/>
                  </a:lnTo>
                  <a:lnTo>
                    <a:pt x="561204" y="979402"/>
                  </a:lnTo>
                  <a:lnTo>
                    <a:pt x="545897" y="1021473"/>
                  </a:lnTo>
                  <a:lnTo>
                    <a:pt x="532066" y="1064133"/>
                  </a:lnTo>
                  <a:lnTo>
                    <a:pt x="709421" y="1064133"/>
                  </a:lnTo>
                  <a:lnTo>
                    <a:pt x="301548" y="1418844"/>
                  </a:lnTo>
                  <a:lnTo>
                    <a:pt x="0" y="1064133"/>
                  </a:lnTo>
                  <a:lnTo>
                    <a:pt x="177355" y="1064133"/>
                  </a:lnTo>
                  <a:lnTo>
                    <a:pt x="191100" y="1021716"/>
                  </a:lnTo>
                  <a:lnTo>
                    <a:pt x="206293" y="979902"/>
                  </a:lnTo>
                  <a:lnTo>
                    <a:pt x="222907" y="938708"/>
                  </a:lnTo>
                  <a:lnTo>
                    <a:pt x="240916" y="898152"/>
                  </a:lnTo>
                  <a:lnTo>
                    <a:pt x="260292" y="858251"/>
                  </a:lnTo>
                  <a:lnTo>
                    <a:pt x="281010" y="819022"/>
                  </a:lnTo>
                  <a:lnTo>
                    <a:pt x="303042" y="780484"/>
                  </a:lnTo>
                  <a:lnTo>
                    <a:pt x="326362" y="742653"/>
                  </a:lnTo>
                  <a:lnTo>
                    <a:pt x="350943" y="705547"/>
                  </a:lnTo>
                  <a:lnTo>
                    <a:pt x="376758" y="669185"/>
                  </a:lnTo>
                  <a:lnTo>
                    <a:pt x="403781" y="633582"/>
                  </a:lnTo>
                  <a:lnTo>
                    <a:pt x="431985" y="598758"/>
                  </a:lnTo>
                  <a:lnTo>
                    <a:pt x="461343" y="564728"/>
                  </a:lnTo>
                  <a:lnTo>
                    <a:pt x="491828" y="531512"/>
                  </a:lnTo>
                  <a:lnTo>
                    <a:pt x="523415" y="499126"/>
                  </a:lnTo>
                  <a:lnTo>
                    <a:pt x="556075" y="467589"/>
                  </a:lnTo>
                  <a:lnTo>
                    <a:pt x="589783" y="436916"/>
                  </a:lnTo>
                  <a:lnTo>
                    <a:pt x="624511" y="407127"/>
                  </a:lnTo>
                  <a:lnTo>
                    <a:pt x="660234" y="378238"/>
                  </a:lnTo>
                  <a:lnTo>
                    <a:pt x="696923" y="350268"/>
                  </a:lnTo>
                  <a:lnTo>
                    <a:pt x="734554" y="323233"/>
                  </a:lnTo>
                  <a:lnTo>
                    <a:pt x="773098" y="297151"/>
                  </a:lnTo>
                  <a:lnTo>
                    <a:pt x="812529" y="272040"/>
                  </a:lnTo>
                  <a:lnTo>
                    <a:pt x="852821" y="247917"/>
                  </a:lnTo>
                  <a:lnTo>
                    <a:pt x="893946" y="224800"/>
                  </a:lnTo>
                  <a:lnTo>
                    <a:pt x="935878" y="202707"/>
                  </a:lnTo>
                  <a:lnTo>
                    <a:pt x="978591" y="181654"/>
                  </a:lnTo>
                  <a:lnTo>
                    <a:pt x="1022057" y="161659"/>
                  </a:lnTo>
                  <a:lnTo>
                    <a:pt x="1066251" y="142741"/>
                  </a:lnTo>
                  <a:lnTo>
                    <a:pt x="1111144" y="124916"/>
                  </a:lnTo>
                  <a:lnTo>
                    <a:pt x="1156711" y="108202"/>
                  </a:lnTo>
                  <a:lnTo>
                    <a:pt x="1202925" y="92617"/>
                  </a:lnTo>
                  <a:lnTo>
                    <a:pt x="1249759" y="78177"/>
                  </a:lnTo>
                  <a:lnTo>
                    <a:pt x="1297186" y="64901"/>
                  </a:lnTo>
                  <a:lnTo>
                    <a:pt x="1345180" y="52807"/>
                  </a:lnTo>
                  <a:lnTo>
                    <a:pt x="1393714" y="41911"/>
                  </a:lnTo>
                  <a:lnTo>
                    <a:pt x="1442761" y="32231"/>
                  </a:lnTo>
                  <a:lnTo>
                    <a:pt x="1492294" y="23785"/>
                  </a:lnTo>
                  <a:lnTo>
                    <a:pt x="1542288" y="16590"/>
                  </a:lnTo>
                  <a:lnTo>
                    <a:pt x="1592714" y="10664"/>
                  </a:lnTo>
                  <a:lnTo>
                    <a:pt x="1643547" y="6025"/>
                  </a:lnTo>
                  <a:lnTo>
                    <a:pt x="1694760" y="2689"/>
                  </a:lnTo>
                  <a:lnTo>
                    <a:pt x="1746326" y="675"/>
                  </a:lnTo>
                  <a:lnTo>
                    <a:pt x="1798218" y="0"/>
                  </a:lnTo>
                  <a:lnTo>
                    <a:pt x="2152929" y="0"/>
                  </a:lnTo>
                  <a:lnTo>
                    <a:pt x="2205070" y="675"/>
                  </a:lnTo>
                  <a:lnTo>
                    <a:pt x="2256815" y="2687"/>
                  </a:lnTo>
                  <a:lnTo>
                    <a:pt x="2308139" y="6017"/>
                  </a:lnTo>
                  <a:lnTo>
                    <a:pt x="2359019" y="10645"/>
                  </a:lnTo>
                  <a:lnTo>
                    <a:pt x="2409434" y="16552"/>
                  </a:lnTo>
                  <a:lnTo>
                    <a:pt x="2459358" y="23717"/>
                  </a:lnTo>
                  <a:lnTo>
                    <a:pt x="2508770" y="32121"/>
                  </a:lnTo>
                  <a:lnTo>
                    <a:pt x="2557646" y="41745"/>
                  </a:lnTo>
                  <a:lnTo>
                    <a:pt x="2605963" y="52569"/>
                  </a:lnTo>
                  <a:lnTo>
                    <a:pt x="2653697" y="64573"/>
                  </a:lnTo>
                  <a:lnTo>
                    <a:pt x="2700826" y="77737"/>
                  </a:lnTo>
                  <a:lnTo>
                    <a:pt x="2747327" y="92043"/>
                  </a:lnTo>
                  <a:lnTo>
                    <a:pt x="2793176" y="107470"/>
                  </a:lnTo>
                  <a:lnTo>
                    <a:pt x="2838350" y="123999"/>
                  </a:lnTo>
                  <a:lnTo>
                    <a:pt x="2882826" y="141610"/>
                  </a:lnTo>
                  <a:lnTo>
                    <a:pt x="2926580" y="160284"/>
                  </a:lnTo>
                  <a:lnTo>
                    <a:pt x="2969591" y="180000"/>
                  </a:lnTo>
                  <a:lnTo>
                    <a:pt x="3011834" y="200740"/>
                  </a:lnTo>
                  <a:lnTo>
                    <a:pt x="3053286" y="222483"/>
                  </a:lnTo>
                  <a:lnTo>
                    <a:pt x="3093925" y="245211"/>
                  </a:lnTo>
                  <a:lnTo>
                    <a:pt x="3133727" y="268903"/>
                  </a:lnTo>
                  <a:lnTo>
                    <a:pt x="3172668" y="293539"/>
                  </a:lnTo>
                  <a:lnTo>
                    <a:pt x="3210727" y="319101"/>
                  </a:lnTo>
                  <a:lnTo>
                    <a:pt x="3247879" y="345569"/>
                  </a:lnTo>
                  <a:lnTo>
                    <a:pt x="3284102" y="372922"/>
                  </a:lnTo>
                  <a:lnTo>
                    <a:pt x="3319371" y="401142"/>
                  </a:lnTo>
                  <a:lnTo>
                    <a:pt x="3353666" y="430208"/>
                  </a:lnTo>
                  <a:lnTo>
                    <a:pt x="3386961" y="460102"/>
                  </a:lnTo>
                  <a:lnTo>
                    <a:pt x="3419234" y="490803"/>
                  </a:lnTo>
                  <a:lnTo>
                    <a:pt x="3450461" y="522292"/>
                  </a:lnTo>
                  <a:lnTo>
                    <a:pt x="3480621" y="554549"/>
                  </a:lnTo>
                  <a:lnTo>
                    <a:pt x="3509688" y="587554"/>
                  </a:lnTo>
                  <a:lnTo>
                    <a:pt x="3537641" y="621289"/>
                  </a:lnTo>
                  <a:lnTo>
                    <a:pt x="3564456" y="655733"/>
                  </a:lnTo>
                  <a:lnTo>
                    <a:pt x="3590110" y="690866"/>
                  </a:lnTo>
                  <a:lnTo>
                    <a:pt x="3614580" y="726670"/>
                  </a:lnTo>
                  <a:lnTo>
                    <a:pt x="3637843" y="763124"/>
                  </a:lnTo>
                  <a:lnTo>
                    <a:pt x="3659875" y="800209"/>
                  </a:lnTo>
                  <a:lnTo>
                    <a:pt x="3680653" y="837905"/>
                  </a:lnTo>
                  <a:lnTo>
                    <a:pt x="3700155" y="876193"/>
                  </a:lnTo>
                  <a:lnTo>
                    <a:pt x="3718356" y="915053"/>
                  </a:lnTo>
                  <a:lnTo>
                    <a:pt x="3735235" y="954465"/>
                  </a:lnTo>
                  <a:lnTo>
                    <a:pt x="3750767" y="994410"/>
                  </a:lnTo>
                  <a:lnTo>
                    <a:pt x="3764930" y="1034868"/>
                  </a:lnTo>
                  <a:lnTo>
                    <a:pt x="3777701" y="1075820"/>
                  </a:lnTo>
                  <a:lnTo>
                    <a:pt x="3789055" y="1117245"/>
                  </a:lnTo>
                  <a:lnTo>
                    <a:pt x="3798971" y="1159125"/>
                  </a:lnTo>
                  <a:lnTo>
                    <a:pt x="3807425" y="1201439"/>
                  </a:lnTo>
                  <a:lnTo>
                    <a:pt x="3814394" y="1244169"/>
                  </a:lnTo>
                  <a:lnTo>
                    <a:pt x="3819854" y="1287293"/>
                  </a:lnTo>
                  <a:lnTo>
                    <a:pt x="3823783" y="1330794"/>
                  </a:lnTo>
                  <a:lnTo>
                    <a:pt x="3826157" y="1374650"/>
                  </a:lnTo>
                  <a:lnTo>
                    <a:pt x="3826954" y="1418844"/>
                  </a:lnTo>
                  <a:lnTo>
                    <a:pt x="3472230" y="1418844"/>
                  </a:lnTo>
                  <a:lnTo>
                    <a:pt x="3471434" y="1374650"/>
                  </a:lnTo>
                  <a:lnTo>
                    <a:pt x="3469059" y="1330794"/>
                  </a:lnTo>
                  <a:lnTo>
                    <a:pt x="3465131" y="1287293"/>
                  </a:lnTo>
                  <a:lnTo>
                    <a:pt x="3459670" y="1244169"/>
                  </a:lnTo>
                  <a:lnTo>
                    <a:pt x="3452702" y="1201439"/>
                  </a:lnTo>
                  <a:lnTo>
                    <a:pt x="3444248" y="1159125"/>
                  </a:lnTo>
                  <a:lnTo>
                    <a:pt x="3434332" y="1117245"/>
                  </a:lnTo>
                  <a:lnTo>
                    <a:pt x="3422978" y="1075820"/>
                  </a:lnTo>
                  <a:lnTo>
                    <a:pt x="3410207" y="1034868"/>
                  </a:lnTo>
                  <a:lnTo>
                    <a:pt x="3396045" y="994410"/>
                  </a:lnTo>
                  <a:lnTo>
                    <a:pt x="3380513" y="954465"/>
                  </a:lnTo>
                  <a:lnTo>
                    <a:pt x="3363634" y="915053"/>
                  </a:lnTo>
                  <a:lnTo>
                    <a:pt x="3345433" y="876193"/>
                  </a:lnTo>
                  <a:lnTo>
                    <a:pt x="3325932" y="837905"/>
                  </a:lnTo>
                  <a:lnTo>
                    <a:pt x="3305153" y="800209"/>
                  </a:lnTo>
                  <a:lnTo>
                    <a:pt x="3283122" y="763124"/>
                  </a:lnTo>
                  <a:lnTo>
                    <a:pt x="3259860" y="726670"/>
                  </a:lnTo>
                  <a:lnTo>
                    <a:pt x="3235390" y="690866"/>
                  </a:lnTo>
                  <a:lnTo>
                    <a:pt x="3209736" y="655733"/>
                  </a:lnTo>
                  <a:lnTo>
                    <a:pt x="3182922" y="621289"/>
                  </a:lnTo>
                  <a:lnTo>
                    <a:pt x="3154969" y="587554"/>
                  </a:lnTo>
                  <a:lnTo>
                    <a:pt x="3125902" y="554549"/>
                  </a:lnTo>
                  <a:lnTo>
                    <a:pt x="3095743" y="522292"/>
                  </a:lnTo>
                  <a:lnTo>
                    <a:pt x="3064515" y="490803"/>
                  </a:lnTo>
                  <a:lnTo>
                    <a:pt x="3032243" y="460102"/>
                  </a:lnTo>
                  <a:lnTo>
                    <a:pt x="2998948" y="430208"/>
                  </a:lnTo>
                  <a:lnTo>
                    <a:pt x="2964654" y="401142"/>
                  </a:lnTo>
                  <a:lnTo>
                    <a:pt x="2929385" y="372922"/>
                  </a:lnTo>
                  <a:lnTo>
                    <a:pt x="2893163" y="345569"/>
                  </a:lnTo>
                  <a:lnTo>
                    <a:pt x="2856011" y="319101"/>
                  </a:lnTo>
                  <a:lnTo>
                    <a:pt x="2817953" y="293539"/>
                  </a:lnTo>
                  <a:lnTo>
                    <a:pt x="2779011" y="268903"/>
                  </a:lnTo>
                  <a:lnTo>
                    <a:pt x="2739210" y="245211"/>
                  </a:lnTo>
                  <a:lnTo>
                    <a:pt x="2698572" y="222483"/>
                  </a:lnTo>
                  <a:lnTo>
                    <a:pt x="2657120" y="200740"/>
                  </a:lnTo>
                  <a:lnTo>
                    <a:pt x="2614877" y="180000"/>
                  </a:lnTo>
                  <a:lnTo>
                    <a:pt x="2571867" y="160284"/>
                  </a:lnTo>
                  <a:lnTo>
                    <a:pt x="2528112" y="141610"/>
                  </a:lnTo>
                  <a:lnTo>
                    <a:pt x="2483636" y="123999"/>
                  </a:lnTo>
                  <a:lnTo>
                    <a:pt x="2438463" y="107470"/>
                  </a:lnTo>
                  <a:lnTo>
                    <a:pt x="2392614" y="92043"/>
                  </a:lnTo>
                  <a:lnTo>
                    <a:pt x="2346114" y="77737"/>
                  </a:lnTo>
                  <a:lnTo>
                    <a:pt x="2298985" y="64573"/>
                  </a:lnTo>
                  <a:lnTo>
                    <a:pt x="2251251" y="52569"/>
                  </a:lnTo>
                  <a:lnTo>
                    <a:pt x="2202934" y="41745"/>
                  </a:lnTo>
                  <a:lnTo>
                    <a:pt x="2154058" y="32121"/>
                  </a:lnTo>
                  <a:lnTo>
                    <a:pt x="2104647" y="23717"/>
                  </a:lnTo>
                  <a:lnTo>
                    <a:pt x="2054722" y="16552"/>
                  </a:lnTo>
                  <a:lnTo>
                    <a:pt x="2004308" y="10645"/>
                  </a:lnTo>
                  <a:lnTo>
                    <a:pt x="1953428" y="6017"/>
                  </a:lnTo>
                  <a:lnTo>
                    <a:pt x="1902103" y="2687"/>
                  </a:lnTo>
                  <a:lnTo>
                    <a:pt x="1850359" y="675"/>
                  </a:lnTo>
                  <a:lnTo>
                    <a:pt x="1798218" y="0"/>
                  </a:lnTo>
                </a:path>
              </a:pathLst>
            </a:custGeom>
            <a:ln w="9144">
              <a:solidFill>
                <a:srgbClr val="01397E"/>
              </a:solidFill>
            </a:ln>
          </p:spPr>
          <p:txBody>
            <a:bodyPr wrap="square" lIns="0" tIns="0" rIns="0" bIns="0" rtlCol="0"/>
            <a:lstStyle/>
            <a:p>
              <a:endParaRPr dirty="0">
                <a:solidFill>
                  <a:prstClr val="black"/>
                </a:solidFill>
                <a:latin typeface="Calibri"/>
              </a:endParaRPr>
            </a:p>
          </p:txBody>
        </p:sp>
      </p:grpSp>
      <p:sp>
        <p:nvSpPr>
          <p:cNvPr id="17" name="object 17"/>
          <p:cNvSpPr txBox="1"/>
          <p:nvPr/>
        </p:nvSpPr>
        <p:spPr>
          <a:xfrm>
            <a:off x="3278907" y="1101905"/>
            <a:ext cx="3302000" cy="756920"/>
          </a:xfrm>
          <a:prstGeom prst="rect">
            <a:avLst/>
          </a:prstGeom>
        </p:spPr>
        <p:txBody>
          <a:bodyPr vert="horz" wrap="square" lIns="0" tIns="12065" rIns="0" bIns="0" rtlCol="0">
            <a:spAutoFit/>
          </a:bodyPr>
          <a:lstStyle/>
          <a:p>
            <a:pPr marL="12700">
              <a:spcBef>
                <a:spcPts val="95"/>
              </a:spcBef>
            </a:pPr>
            <a:r>
              <a:rPr sz="1600" spc="-20" dirty="0">
                <a:solidFill>
                  <a:prstClr val="black"/>
                </a:solidFill>
                <a:latin typeface="Calibri"/>
                <a:cs typeface="Calibri"/>
              </a:rPr>
              <a:t>Referred</a:t>
            </a:r>
            <a:r>
              <a:rPr sz="1600" spc="25" dirty="0">
                <a:solidFill>
                  <a:prstClr val="black"/>
                </a:solidFill>
                <a:latin typeface="Calibri"/>
                <a:cs typeface="Calibri"/>
              </a:rPr>
              <a:t> </a:t>
            </a:r>
            <a:r>
              <a:rPr sz="1600" spc="-15" dirty="0">
                <a:solidFill>
                  <a:prstClr val="black"/>
                </a:solidFill>
                <a:latin typeface="Calibri"/>
                <a:cs typeface="Calibri"/>
              </a:rPr>
              <a:t>for:</a:t>
            </a:r>
            <a:endParaRPr sz="1600" dirty="0">
              <a:solidFill>
                <a:prstClr val="black"/>
              </a:solidFill>
              <a:latin typeface="Calibri"/>
              <a:cs typeface="Calibri"/>
            </a:endParaRPr>
          </a:p>
          <a:p>
            <a:pPr marL="355600" indent="-343535">
              <a:buFontTx/>
              <a:buAutoNum type="arabicPeriod"/>
              <a:tabLst>
                <a:tab pos="354965" algn="l"/>
                <a:tab pos="356235" algn="l"/>
              </a:tabLst>
            </a:pPr>
            <a:r>
              <a:rPr sz="1600" spc="-5" dirty="0">
                <a:solidFill>
                  <a:prstClr val="black"/>
                </a:solidFill>
                <a:latin typeface="Calibri"/>
                <a:cs typeface="Calibri"/>
              </a:rPr>
              <a:t>Additional</a:t>
            </a:r>
            <a:r>
              <a:rPr sz="1600" spc="-40" dirty="0">
                <a:solidFill>
                  <a:prstClr val="black"/>
                </a:solidFill>
                <a:latin typeface="Calibri"/>
                <a:cs typeface="Calibri"/>
              </a:rPr>
              <a:t> </a:t>
            </a:r>
            <a:r>
              <a:rPr sz="1600" spc="-5" dirty="0">
                <a:solidFill>
                  <a:prstClr val="black"/>
                </a:solidFill>
                <a:latin typeface="Calibri"/>
                <a:cs typeface="Calibri"/>
              </a:rPr>
              <a:t>supportive</a:t>
            </a:r>
            <a:r>
              <a:rPr sz="1600" spc="15" dirty="0">
                <a:solidFill>
                  <a:prstClr val="black"/>
                </a:solidFill>
                <a:latin typeface="Calibri"/>
                <a:cs typeface="Calibri"/>
              </a:rPr>
              <a:t> </a:t>
            </a:r>
            <a:r>
              <a:rPr sz="1600" spc="-5" dirty="0">
                <a:solidFill>
                  <a:prstClr val="black"/>
                </a:solidFill>
                <a:latin typeface="Calibri"/>
                <a:cs typeface="Calibri"/>
              </a:rPr>
              <a:t>services</a:t>
            </a:r>
            <a:endParaRPr sz="1600" dirty="0">
              <a:solidFill>
                <a:prstClr val="black"/>
              </a:solidFill>
              <a:latin typeface="Calibri"/>
              <a:cs typeface="Calibri"/>
            </a:endParaRPr>
          </a:p>
          <a:p>
            <a:pPr marL="355600" indent="-343535">
              <a:buFontTx/>
              <a:buAutoNum type="arabicPeriod"/>
              <a:tabLst>
                <a:tab pos="354965" algn="l"/>
                <a:tab pos="356235" algn="l"/>
              </a:tabLst>
            </a:pPr>
            <a:r>
              <a:rPr sz="1600" dirty="0">
                <a:solidFill>
                  <a:prstClr val="black"/>
                </a:solidFill>
                <a:latin typeface="Calibri"/>
                <a:cs typeface="Calibri"/>
              </a:rPr>
              <a:t>Initial</a:t>
            </a:r>
            <a:r>
              <a:rPr sz="1600" spc="-55" dirty="0">
                <a:solidFill>
                  <a:prstClr val="black"/>
                </a:solidFill>
                <a:latin typeface="Calibri"/>
                <a:cs typeface="Calibri"/>
              </a:rPr>
              <a:t> </a:t>
            </a:r>
            <a:r>
              <a:rPr sz="1600" spc="-10" dirty="0">
                <a:solidFill>
                  <a:prstClr val="black"/>
                </a:solidFill>
                <a:latin typeface="Calibri"/>
                <a:cs typeface="Calibri"/>
              </a:rPr>
              <a:t>training</a:t>
            </a:r>
            <a:r>
              <a:rPr sz="1600" spc="-35" dirty="0">
                <a:solidFill>
                  <a:prstClr val="black"/>
                </a:solidFill>
                <a:latin typeface="Calibri"/>
                <a:cs typeface="Calibri"/>
              </a:rPr>
              <a:t> </a:t>
            </a:r>
            <a:r>
              <a:rPr sz="1600" spc="-5" dirty="0">
                <a:solidFill>
                  <a:prstClr val="black"/>
                </a:solidFill>
                <a:latin typeface="Calibri"/>
                <a:cs typeface="Calibri"/>
              </a:rPr>
              <a:t>or</a:t>
            </a:r>
            <a:r>
              <a:rPr sz="1600" spc="5" dirty="0">
                <a:solidFill>
                  <a:prstClr val="black"/>
                </a:solidFill>
                <a:latin typeface="Calibri"/>
                <a:cs typeface="Calibri"/>
              </a:rPr>
              <a:t> </a:t>
            </a:r>
            <a:r>
              <a:rPr sz="1600" spc="-5" dirty="0">
                <a:solidFill>
                  <a:prstClr val="black"/>
                </a:solidFill>
                <a:latin typeface="Calibri"/>
                <a:cs typeface="Calibri"/>
              </a:rPr>
              <a:t>education</a:t>
            </a:r>
            <a:r>
              <a:rPr sz="1600" spc="-10" dirty="0">
                <a:solidFill>
                  <a:prstClr val="black"/>
                </a:solidFill>
                <a:latin typeface="Calibri"/>
                <a:cs typeface="Calibri"/>
              </a:rPr>
              <a:t> </a:t>
            </a:r>
            <a:r>
              <a:rPr sz="1600" spc="-5" dirty="0">
                <a:solidFill>
                  <a:prstClr val="black"/>
                </a:solidFill>
                <a:latin typeface="Calibri"/>
                <a:cs typeface="Calibri"/>
              </a:rPr>
              <a:t>services</a:t>
            </a:r>
            <a:endParaRPr sz="1600" dirty="0">
              <a:solidFill>
                <a:prstClr val="black"/>
              </a:solidFill>
              <a:latin typeface="Calibri"/>
              <a:cs typeface="Calibri"/>
            </a:endParaRPr>
          </a:p>
        </p:txBody>
      </p:sp>
      <p:sp>
        <p:nvSpPr>
          <p:cNvPr id="18" name="object 18"/>
          <p:cNvSpPr/>
          <p:nvPr/>
        </p:nvSpPr>
        <p:spPr>
          <a:xfrm>
            <a:off x="9191243" y="2444495"/>
            <a:ext cx="1233170" cy="2367280"/>
          </a:xfrm>
          <a:custGeom>
            <a:avLst/>
            <a:gdLst/>
            <a:ahLst/>
            <a:cxnLst/>
            <a:rect l="l" t="t" r="r" b="b"/>
            <a:pathLst>
              <a:path w="1233170" h="2367279">
                <a:moveTo>
                  <a:pt x="0" y="0"/>
                </a:moveTo>
                <a:lnTo>
                  <a:pt x="1232916" y="0"/>
                </a:lnTo>
                <a:lnTo>
                  <a:pt x="1232916" y="2366772"/>
                </a:lnTo>
                <a:lnTo>
                  <a:pt x="0" y="2366772"/>
                </a:lnTo>
                <a:lnTo>
                  <a:pt x="0" y="0"/>
                </a:lnTo>
                <a:close/>
              </a:path>
            </a:pathLst>
          </a:custGeom>
          <a:ln w="9144">
            <a:solidFill>
              <a:srgbClr val="01397E"/>
            </a:solidFill>
          </a:ln>
        </p:spPr>
        <p:txBody>
          <a:bodyPr wrap="square" lIns="0" tIns="0" rIns="0" bIns="0" rtlCol="0"/>
          <a:lstStyle/>
          <a:p>
            <a:endParaRPr dirty="0">
              <a:solidFill>
                <a:prstClr val="black"/>
              </a:solidFill>
              <a:latin typeface="Calibri"/>
            </a:endParaRPr>
          </a:p>
        </p:txBody>
      </p:sp>
      <p:sp>
        <p:nvSpPr>
          <p:cNvPr id="19" name="object 19"/>
          <p:cNvSpPr txBox="1"/>
          <p:nvPr/>
        </p:nvSpPr>
        <p:spPr>
          <a:xfrm>
            <a:off x="9195816" y="2444496"/>
            <a:ext cx="1224280" cy="301365"/>
          </a:xfrm>
          <a:prstGeom prst="rect">
            <a:avLst/>
          </a:prstGeom>
          <a:solidFill>
            <a:srgbClr val="01397E"/>
          </a:solidFill>
        </p:spPr>
        <p:txBody>
          <a:bodyPr vert="horz" wrap="square" lIns="0" tIns="54610" rIns="0" bIns="0" rtlCol="0">
            <a:spAutoFit/>
          </a:bodyPr>
          <a:lstStyle/>
          <a:p>
            <a:pPr marL="86360">
              <a:spcBef>
                <a:spcPts val="430"/>
              </a:spcBef>
            </a:pPr>
            <a:r>
              <a:rPr sz="1600" b="1" spc="-10" dirty="0">
                <a:solidFill>
                  <a:srgbClr val="FFFFFF"/>
                </a:solidFill>
                <a:latin typeface="Calibri"/>
                <a:cs typeface="Calibri"/>
              </a:rPr>
              <a:t>Benefit:</a:t>
            </a:r>
            <a:endParaRPr sz="1600" dirty="0">
              <a:solidFill>
                <a:prstClr val="black"/>
              </a:solidFill>
              <a:latin typeface="Calibri"/>
              <a:cs typeface="Calibri"/>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r>
              <a:rPr spc="-5" dirty="0">
                <a:solidFill>
                  <a:prstClr val="white"/>
                </a:solidFill>
              </a:rPr>
              <a:t>6</a:t>
            </a:r>
          </a:p>
        </p:txBody>
      </p:sp>
      <p:sp>
        <p:nvSpPr>
          <p:cNvPr id="20" name="object 20"/>
          <p:cNvSpPr txBox="1"/>
          <p:nvPr/>
        </p:nvSpPr>
        <p:spPr>
          <a:xfrm>
            <a:off x="9195816" y="2895629"/>
            <a:ext cx="1224280" cy="1488440"/>
          </a:xfrm>
          <a:prstGeom prst="rect">
            <a:avLst/>
          </a:prstGeom>
        </p:spPr>
        <p:txBody>
          <a:bodyPr vert="horz" wrap="square" lIns="0" tIns="12065" rIns="0" bIns="0" rtlCol="0">
            <a:spAutoFit/>
          </a:bodyPr>
          <a:lstStyle/>
          <a:p>
            <a:pPr marL="63500" marR="120650">
              <a:spcBef>
                <a:spcPts val="95"/>
              </a:spcBef>
            </a:pPr>
            <a:r>
              <a:rPr sz="1600" spc="-10" dirty="0">
                <a:solidFill>
                  <a:prstClr val="black"/>
                </a:solidFill>
                <a:latin typeface="Calibri"/>
                <a:cs typeface="Calibri"/>
              </a:rPr>
              <a:t>Increased </a:t>
            </a:r>
            <a:r>
              <a:rPr sz="1600" spc="-5" dirty="0">
                <a:solidFill>
                  <a:prstClr val="black"/>
                </a:solidFill>
                <a:latin typeface="Calibri"/>
                <a:cs typeface="Calibri"/>
              </a:rPr>
              <a:t> </a:t>
            </a:r>
            <a:r>
              <a:rPr sz="1600" spc="-10" dirty="0">
                <a:solidFill>
                  <a:prstClr val="black"/>
                </a:solidFill>
                <a:latin typeface="Calibri"/>
                <a:cs typeface="Calibri"/>
              </a:rPr>
              <a:t>enrollment </a:t>
            </a:r>
            <a:r>
              <a:rPr sz="1600" spc="-5" dirty="0">
                <a:solidFill>
                  <a:prstClr val="black"/>
                </a:solidFill>
                <a:latin typeface="Calibri"/>
                <a:cs typeface="Calibri"/>
              </a:rPr>
              <a:t> and number </a:t>
            </a:r>
            <a:r>
              <a:rPr sz="1600" spc="-350" dirty="0">
                <a:solidFill>
                  <a:prstClr val="black"/>
                </a:solidFill>
                <a:latin typeface="Calibri"/>
                <a:cs typeface="Calibri"/>
              </a:rPr>
              <a:t> </a:t>
            </a:r>
            <a:r>
              <a:rPr sz="1600" spc="-5" dirty="0">
                <a:solidFill>
                  <a:prstClr val="black"/>
                </a:solidFill>
                <a:latin typeface="Calibri"/>
                <a:cs typeface="Calibri"/>
              </a:rPr>
              <a:t>of</a:t>
            </a:r>
            <a:r>
              <a:rPr sz="1600" spc="-75" dirty="0">
                <a:solidFill>
                  <a:prstClr val="black"/>
                </a:solidFill>
                <a:latin typeface="Calibri"/>
                <a:cs typeface="Calibri"/>
              </a:rPr>
              <a:t> </a:t>
            </a:r>
            <a:r>
              <a:rPr sz="1600" spc="-10" dirty="0">
                <a:solidFill>
                  <a:prstClr val="black"/>
                </a:solidFill>
                <a:latin typeface="Calibri"/>
                <a:cs typeface="Calibri"/>
              </a:rPr>
              <a:t>graduates </a:t>
            </a:r>
            <a:r>
              <a:rPr sz="1600" spc="-350" dirty="0">
                <a:solidFill>
                  <a:prstClr val="black"/>
                </a:solidFill>
                <a:latin typeface="Calibri"/>
                <a:cs typeface="Calibri"/>
              </a:rPr>
              <a:t> </a:t>
            </a:r>
            <a:r>
              <a:rPr sz="1600" spc="-10" dirty="0">
                <a:solidFill>
                  <a:prstClr val="black"/>
                </a:solidFill>
                <a:latin typeface="Calibri"/>
                <a:cs typeface="Calibri"/>
              </a:rPr>
              <a:t>entering </a:t>
            </a:r>
            <a:r>
              <a:rPr sz="1600" spc="-5" dirty="0">
                <a:solidFill>
                  <a:prstClr val="black"/>
                </a:solidFill>
                <a:latin typeface="Calibri"/>
                <a:cs typeface="Calibri"/>
              </a:rPr>
              <a:t>the </a:t>
            </a:r>
            <a:r>
              <a:rPr sz="1600" spc="-350" dirty="0">
                <a:solidFill>
                  <a:prstClr val="black"/>
                </a:solidFill>
                <a:latin typeface="Calibri"/>
                <a:cs typeface="Calibri"/>
              </a:rPr>
              <a:t> </a:t>
            </a:r>
            <a:r>
              <a:rPr sz="1600" spc="-15" dirty="0">
                <a:solidFill>
                  <a:prstClr val="black"/>
                </a:solidFill>
                <a:latin typeface="Calibri"/>
                <a:cs typeface="Calibri"/>
              </a:rPr>
              <a:t>workforce</a:t>
            </a:r>
            <a:endParaRPr sz="1600" dirty="0">
              <a:solidFill>
                <a:prstClr val="black"/>
              </a:solidFill>
              <a:latin typeface="Calibri"/>
              <a:cs typeface="Calibri"/>
            </a:endParaRPr>
          </a:p>
        </p:txBody>
      </p:sp>
    </p:spTree>
    <p:extLst>
      <p:ext uri="{BB962C8B-B14F-4D97-AF65-F5344CB8AC3E}">
        <p14:creationId xmlns:p14="http://schemas.microsoft.com/office/powerpoint/2010/main" val="3774082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337" y="50531"/>
            <a:ext cx="9180046" cy="751488"/>
          </a:xfrm>
          <a:prstGeom prst="rect">
            <a:avLst/>
          </a:prstGeom>
        </p:spPr>
        <p:txBody>
          <a:bodyPr vert="horz" wrap="square" lIns="0" tIns="12700" rIns="0" bIns="0" rtlCol="0">
            <a:spAutoFit/>
          </a:bodyPr>
          <a:lstStyle/>
          <a:p>
            <a:pPr marL="12700" marR="5080">
              <a:spcBef>
                <a:spcPts val="100"/>
              </a:spcBef>
            </a:pPr>
            <a:r>
              <a:rPr sz="2400" spc="-5" dirty="0"/>
              <a:t>Goal </a:t>
            </a:r>
            <a:r>
              <a:rPr sz="2400" dirty="0"/>
              <a:t>#2: A </a:t>
            </a:r>
            <a:r>
              <a:rPr sz="2400" spc="-5" dirty="0"/>
              <a:t>coordinated community effort that </a:t>
            </a:r>
            <a:r>
              <a:rPr sz="2400" dirty="0"/>
              <a:t>supports the </a:t>
            </a:r>
            <a:r>
              <a:rPr sz="2400" spc="5" dirty="0"/>
              <a:t> </a:t>
            </a:r>
            <a:r>
              <a:rPr sz="2400" dirty="0"/>
              <a:t>customer</a:t>
            </a:r>
            <a:r>
              <a:rPr sz="2400" spc="-20" dirty="0"/>
              <a:t> </a:t>
            </a:r>
            <a:r>
              <a:rPr sz="2400" spc="-5" dirty="0"/>
              <a:t>holistically</a:t>
            </a:r>
            <a:r>
              <a:rPr sz="2400" spc="-30" dirty="0"/>
              <a:t> </a:t>
            </a:r>
            <a:r>
              <a:rPr sz="2400" spc="-5" dirty="0"/>
              <a:t>as</a:t>
            </a:r>
            <a:r>
              <a:rPr sz="2400" dirty="0"/>
              <a:t> they</a:t>
            </a:r>
            <a:r>
              <a:rPr sz="2400" spc="-5" dirty="0"/>
              <a:t> integrate </a:t>
            </a:r>
            <a:r>
              <a:rPr sz="2400" dirty="0"/>
              <a:t>into</a:t>
            </a:r>
            <a:r>
              <a:rPr sz="2400" spc="-25" dirty="0"/>
              <a:t> </a:t>
            </a:r>
            <a:r>
              <a:rPr sz="2400" dirty="0"/>
              <a:t>and </a:t>
            </a:r>
            <a:r>
              <a:rPr sz="2400" spc="-5" dirty="0"/>
              <a:t>progress</a:t>
            </a:r>
            <a:r>
              <a:rPr sz="2400" spc="15" dirty="0"/>
              <a:t> </a:t>
            </a:r>
            <a:r>
              <a:rPr sz="2400" spc="-5" dirty="0"/>
              <a:t>within</a:t>
            </a:r>
            <a:r>
              <a:rPr lang="en-US" sz="2400" spc="-5" dirty="0"/>
              <a:t> the workforce. </a:t>
            </a:r>
            <a:endParaRPr sz="2400" spc="-5" dirty="0"/>
          </a:p>
        </p:txBody>
      </p:sp>
      <p:sp>
        <p:nvSpPr>
          <p:cNvPr id="4" name="object 4"/>
          <p:cNvSpPr txBox="1"/>
          <p:nvPr/>
        </p:nvSpPr>
        <p:spPr>
          <a:xfrm>
            <a:off x="1936114" y="4772737"/>
            <a:ext cx="8449310" cy="1587614"/>
          </a:xfrm>
          <a:prstGeom prst="rect">
            <a:avLst/>
          </a:prstGeom>
          <a:solidFill>
            <a:srgbClr val="01397E"/>
          </a:solidFill>
        </p:spPr>
        <p:txBody>
          <a:bodyPr vert="horz" wrap="square" lIns="0" tIns="109220" rIns="0" bIns="0" rtlCol="0">
            <a:spAutoFit/>
          </a:bodyPr>
          <a:lstStyle/>
          <a:p>
            <a:pPr marL="110489">
              <a:spcBef>
                <a:spcPts val="860"/>
              </a:spcBef>
            </a:pPr>
            <a:r>
              <a:rPr sz="1200" b="1" spc="-55" dirty="0">
                <a:solidFill>
                  <a:srgbClr val="FFFFFF"/>
                </a:solidFill>
                <a:latin typeface="Calibri"/>
                <a:cs typeface="Calibri"/>
              </a:rPr>
              <a:t>To</a:t>
            </a:r>
            <a:r>
              <a:rPr sz="1200" b="1" dirty="0">
                <a:solidFill>
                  <a:srgbClr val="FFFFFF"/>
                </a:solidFill>
                <a:latin typeface="Calibri"/>
                <a:cs typeface="Calibri"/>
              </a:rPr>
              <a:t> help</a:t>
            </a:r>
            <a:r>
              <a:rPr sz="1200" b="1" spc="15" dirty="0">
                <a:solidFill>
                  <a:srgbClr val="FFFFFF"/>
                </a:solidFill>
                <a:latin typeface="Calibri"/>
                <a:cs typeface="Calibri"/>
              </a:rPr>
              <a:t> </a:t>
            </a:r>
            <a:r>
              <a:rPr sz="1200" b="1" spc="-5" dirty="0">
                <a:solidFill>
                  <a:srgbClr val="FFFFFF"/>
                </a:solidFill>
                <a:latin typeface="Calibri"/>
                <a:cs typeface="Calibri"/>
              </a:rPr>
              <a:t>facilitate</a:t>
            </a:r>
            <a:r>
              <a:rPr sz="1200" b="1" spc="-40" dirty="0">
                <a:solidFill>
                  <a:srgbClr val="FFFFFF"/>
                </a:solidFill>
                <a:latin typeface="Calibri"/>
                <a:cs typeface="Calibri"/>
              </a:rPr>
              <a:t> </a:t>
            </a:r>
            <a:r>
              <a:rPr sz="1200" b="1" dirty="0">
                <a:solidFill>
                  <a:srgbClr val="FFFFFF"/>
                </a:solidFill>
                <a:latin typeface="Calibri"/>
                <a:cs typeface="Calibri"/>
              </a:rPr>
              <a:t>this </a:t>
            </a:r>
            <a:r>
              <a:rPr sz="1200" b="1" spc="-5" dirty="0">
                <a:solidFill>
                  <a:srgbClr val="FFFFFF"/>
                </a:solidFill>
                <a:latin typeface="Calibri"/>
                <a:cs typeface="Calibri"/>
              </a:rPr>
              <a:t>coordination</a:t>
            </a:r>
            <a:r>
              <a:rPr sz="1200" b="1" spc="-15" dirty="0">
                <a:solidFill>
                  <a:srgbClr val="FFFFFF"/>
                </a:solidFill>
                <a:latin typeface="Calibri"/>
                <a:cs typeface="Calibri"/>
              </a:rPr>
              <a:t> </a:t>
            </a:r>
            <a:r>
              <a:rPr sz="1200" b="1" spc="-20" dirty="0">
                <a:solidFill>
                  <a:srgbClr val="FFFFFF"/>
                </a:solidFill>
                <a:latin typeface="Calibri"/>
                <a:cs typeface="Calibri"/>
              </a:rPr>
              <a:t>ATC-CWI</a:t>
            </a:r>
            <a:r>
              <a:rPr sz="1200" b="1" spc="-10" dirty="0">
                <a:solidFill>
                  <a:srgbClr val="FFFFFF"/>
                </a:solidFill>
                <a:latin typeface="Calibri"/>
                <a:cs typeface="Calibri"/>
              </a:rPr>
              <a:t> </a:t>
            </a:r>
            <a:r>
              <a:rPr sz="1200" b="1" spc="5" dirty="0">
                <a:solidFill>
                  <a:srgbClr val="FFFFFF"/>
                </a:solidFill>
                <a:latin typeface="Calibri"/>
                <a:cs typeface="Calibri"/>
              </a:rPr>
              <a:t>will:</a:t>
            </a:r>
            <a:endParaRPr sz="1200" dirty="0">
              <a:solidFill>
                <a:prstClr val="black"/>
              </a:solidFill>
              <a:latin typeface="Calibri"/>
              <a:cs typeface="Calibri"/>
            </a:endParaRPr>
          </a:p>
          <a:p>
            <a:pPr marL="453390" indent="-343535">
              <a:buFontTx/>
              <a:buAutoNum type="arabicPeriod"/>
              <a:tabLst>
                <a:tab pos="453390" algn="l"/>
                <a:tab pos="454025" algn="l"/>
              </a:tabLst>
            </a:pPr>
            <a:r>
              <a:rPr sz="1200" spc="-5" dirty="0">
                <a:solidFill>
                  <a:srgbClr val="FFFFFF"/>
                </a:solidFill>
                <a:latin typeface="Calibri"/>
                <a:cs typeface="Calibri"/>
              </a:rPr>
              <a:t>Host</a:t>
            </a:r>
            <a:r>
              <a:rPr sz="1200" spc="10" dirty="0">
                <a:solidFill>
                  <a:srgbClr val="FFFFFF"/>
                </a:solidFill>
                <a:latin typeface="Calibri"/>
                <a:cs typeface="Calibri"/>
              </a:rPr>
              <a:t> </a:t>
            </a:r>
            <a:r>
              <a:rPr sz="1200" dirty="0">
                <a:solidFill>
                  <a:srgbClr val="FFFFFF"/>
                </a:solidFill>
                <a:latin typeface="Calibri"/>
                <a:cs typeface="Calibri"/>
              </a:rPr>
              <a:t>Pipeline</a:t>
            </a:r>
            <a:r>
              <a:rPr sz="1200" spc="-20" dirty="0">
                <a:solidFill>
                  <a:srgbClr val="FFFFFF"/>
                </a:solidFill>
                <a:latin typeface="Calibri"/>
                <a:cs typeface="Calibri"/>
              </a:rPr>
              <a:t> </a:t>
            </a:r>
            <a:r>
              <a:rPr sz="1200" spc="-5" dirty="0">
                <a:solidFill>
                  <a:srgbClr val="FFFFFF"/>
                </a:solidFill>
                <a:latin typeface="Calibri"/>
                <a:cs typeface="Calibri"/>
              </a:rPr>
              <a:t>Partner</a:t>
            </a:r>
            <a:r>
              <a:rPr sz="1200" spc="-25" dirty="0">
                <a:solidFill>
                  <a:srgbClr val="FFFFFF"/>
                </a:solidFill>
                <a:latin typeface="Calibri"/>
                <a:cs typeface="Calibri"/>
              </a:rPr>
              <a:t> </a:t>
            </a:r>
            <a:r>
              <a:rPr sz="1200" spc="-10" dirty="0">
                <a:solidFill>
                  <a:srgbClr val="FFFFFF"/>
                </a:solidFill>
                <a:latin typeface="Calibri"/>
                <a:cs typeface="Calibri"/>
              </a:rPr>
              <a:t>fairs </a:t>
            </a:r>
            <a:r>
              <a:rPr sz="1200" spc="-5" dirty="0">
                <a:solidFill>
                  <a:srgbClr val="FFFFFF"/>
                </a:solidFill>
                <a:latin typeface="Calibri"/>
                <a:cs typeface="Calibri"/>
              </a:rPr>
              <a:t>on-campus to connect</a:t>
            </a:r>
            <a:r>
              <a:rPr sz="1200" dirty="0">
                <a:solidFill>
                  <a:srgbClr val="FFFFFF"/>
                </a:solidFill>
                <a:latin typeface="Calibri"/>
                <a:cs typeface="Calibri"/>
              </a:rPr>
              <a:t> </a:t>
            </a:r>
            <a:r>
              <a:rPr sz="1200" spc="-10" dirty="0">
                <a:solidFill>
                  <a:srgbClr val="FFFFFF"/>
                </a:solidFill>
                <a:latin typeface="Calibri"/>
                <a:cs typeface="Calibri"/>
              </a:rPr>
              <a:t>you</a:t>
            </a:r>
            <a:r>
              <a:rPr sz="1200" spc="-5" dirty="0">
                <a:solidFill>
                  <a:srgbClr val="FFFFFF"/>
                </a:solidFill>
                <a:latin typeface="Calibri"/>
                <a:cs typeface="Calibri"/>
              </a:rPr>
              <a:t> </a:t>
            </a:r>
            <a:r>
              <a:rPr sz="1200" dirty="0">
                <a:solidFill>
                  <a:srgbClr val="FFFFFF"/>
                </a:solidFill>
                <a:latin typeface="Calibri"/>
                <a:cs typeface="Calibri"/>
              </a:rPr>
              <a:t>all</a:t>
            </a:r>
            <a:r>
              <a:rPr sz="1200" spc="-5" dirty="0">
                <a:solidFill>
                  <a:srgbClr val="FFFFFF"/>
                </a:solidFill>
                <a:latin typeface="Calibri"/>
                <a:cs typeface="Calibri"/>
              </a:rPr>
              <a:t> with</a:t>
            </a:r>
            <a:r>
              <a:rPr sz="1200" spc="10" dirty="0">
                <a:solidFill>
                  <a:srgbClr val="FFFFFF"/>
                </a:solidFill>
                <a:latin typeface="Calibri"/>
                <a:cs typeface="Calibri"/>
              </a:rPr>
              <a:t> </a:t>
            </a:r>
            <a:r>
              <a:rPr sz="1200" dirty="0">
                <a:solidFill>
                  <a:srgbClr val="FFFFFF"/>
                </a:solidFill>
                <a:latin typeface="Calibri"/>
                <a:cs typeface="Calibri"/>
              </a:rPr>
              <a:t>the</a:t>
            </a:r>
            <a:r>
              <a:rPr sz="1200" spc="-20" dirty="0">
                <a:solidFill>
                  <a:srgbClr val="FFFFFF"/>
                </a:solidFill>
                <a:latin typeface="Calibri"/>
                <a:cs typeface="Calibri"/>
              </a:rPr>
              <a:t> </a:t>
            </a:r>
            <a:r>
              <a:rPr sz="1200" dirty="0">
                <a:solidFill>
                  <a:srgbClr val="FFFFFF"/>
                </a:solidFill>
                <a:latin typeface="Calibri"/>
                <a:cs typeface="Calibri"/>
              </a:rPr>
              <a:t>community</a:t>
            </a:r>
            <a:endParaRPr sz="1200" dirty="0">
              <a:solidFill>
                <a:prstClr val="black"/>
              </a:solidFill>
              <a:latin typeface="Calibri"/>
              <a:cs typeface="Calibri"/>
            </a:endParaRPr>
          </a:p>
          <a:p>
            <a:pPr marL="453390" indent="-343535">
              <a:buFontTx/>
              <a:buAutoNum type="arabicPeriod"/>
              <a:tabLst>
                <a:tab pos="453390" algn="l"/>
                <a:tab pos="454025" algn="l"/>
              </a:tabLst>
            </a:pPr>
            <a:r>
              <a:rPr sz="1200" spc="-5" dirty="0">
                <a:solidFill>
                  <a:srgbClr val="FFFFFF"/>
                </a:solidFill>
                <a:latin typeface="Calibri"/>
                <a:cs typeface="Calibri"/>
              </a:rPr>
              <a:t>Joint</a:t>
            </a:r>
            <a:r>
              <a:rPr sz="1200" spc="-10" dirty="0">
                <a:solidFill>
                  <a:srgbClr val="FFFFFF"/>
                </a:solidFill>
                <a:latin typeface="Calibri"/>
                <a:cs typeface="Calibri"/>
              </a:rPr>
              <a:t> </a:t>
            </a:r>
            <a:r>
              <a:rPr sz="1200" spc="-5" dirty="0">
                <a:solidFill>
                  <a:srgbClr val="FFFFFF"/>
                </a:solidFill>
                <a:latin typeface="Calibri"/>
                <a:cs typeface="Calibri"/>
              </a:rPr>
              <a:t>marketing</a:t>
            </a:r>
            <a:r>
              <a:rPr sz="1200" spc="-30" dirty="0">
                <a:solidFill>
                  <a:srgbClr val="FFFFFF"/>
                </a:solidFill>
                <a:latin typeface="Calibri"/>
                <a:cs typeface="Calibri"/>
              </a:rPr>
              <a:t> </a:t>
            </a:r>
            <a:r>
              <a:rPr sz="1200" spc="-5" dirty="0">
                <a:solidFill>
                  <a:srgbClr val="FFFFFF"/>
                </a:solidFill>
                <a:latin typeface="Calibri"/>
                <a:cs typeface="Calibri"/>
              </a:rPr>
              <a:t>efforts</a:t>
            </a:r>
            <a:r>
              <a:rPr sz="1200" spc="-25" dirty="0">
                <a:solidFill>
                  <a:srgbClr val="FFFFFF"/>
                </a:solidFill>
                <a:latin typeface="Calibri"/>
                <a:cs typeface="Calibri"/>
              </a:rPr>
              <a:t> </a:t>
            </a:r>
            <a:r>
              <a:rPr sz="1200" dirty="0">
                <a:solidFill>
                  <a:srgbClr val="FFFFFF"/>
                </a:solidFill>
                <a:latin typeface="Calibri"/>
                <a:cs typeface="Calibri"/>
              </a:rPr>
              <a:t>both</a:t>
            </a:r>
            <a:r>
              <a:rPr sz="1200" spc="-20" dirty="0">
                <a:solidFill>
                  <a:srgbClr val="FFFFFF"/>
                </a:solidFill>
                <a:latin typeface="Calibri"/>
                <a:cs typeface="Calibri"/>
              </a:rPr>
              <a:t> </a:t>
            </a:r>
            <a:r>
              <a:rPr sz="1200" dirty="0">
                <a:solidFill>
                  <a:srgbClr val="FFFFFF"/>
                </a:solidFill>
                <a:latin typeface="Calibri"/>
                <a:cs typeface="Calibri"/>
              </a:rPr>
              <a:t>on</a:t>
            </a:r>
            <a:r>
              <a:rPr sz="1200" spc="-5" dirty="0">
                <a:solidFill>
                  <a:srgbClr val="FFFFFF"/>
                </a:solidFill>
                <a:latin typeface="Calibri"/>
                <a:cs typeface="Calibri"/>
              </a:rPr>
              <a:t> campus </a:t>
            </a:r>
            <a:r>
              <a:rPr sz="1200" dirty="0">
                <a:solidFill>
                  <a:srgbClr val="FFFFFF"/>
                </a:solidFill>
                <a:latin typeface="Calibri"/>
                <a:cs typeface="Calibri"/>
              </a:rPr>
              <a:t>and</a:t>
            </a:r>
            <a:r>
              <a:rPr sz="1200" spc="-20" dirty="0">
                <a:solidFill>
                  <a:srgbClr val="FFFFFF"/>
                </a:solidFill>
                <a:latin typeface="Calibri"/>
                <a:cs typeface="Calibri"/>
              </a:rPr>
              <a:t> </a:t>
            </a:r>
            <a:r>
              <a:rPr sz="1200" dirty="0">
                <a:solidFill>
                  <a:srgbClr val="FFFFFF"/>
                </a:solidFill>
                <a:latin typeface="Calibri"/>
                <a:cs typeface="Calibri"/>
              </a:rPr>
              <a:t>in</a:t>
            </a:r>
            <a:r>
              <a:rPr sz="1200" spc="-5" dirty="0">
                <a:solidFill>
                  <a:srgbClr val="FFFFFF"/>
                </a:solidFill>
                <a:latin typeface="Calibri"/>
                <a:cs typeface="Calibri"/>
              </a:rPr>
              <a:t> </a:t>
            </a:r>
            <a:r>
              <a:rPr sz="1200" dirty="0">
                <a:solidFill>
                  <a:srgbClr val="FFFFFF"/>
                </a:solidFill>
                <a:latin typeface="Calibri"/>
                <a:cs typeface="Calibri"/>
              </a:rPr>
              <a:t>the</a:t>
            </a:r>
            <a:r>
              <a:rPr sz="1200" spc="-25" dirty="0">
                <a:solidFill>
                  <a:srgbClr val="FFFFFF"/>
                </a:solidFill>
                <a:latin typeface="Calibri"/>
                <a:cs typeface="Calibri"/>
              </a:rPr>
              <a:t> </a:t>
            </a:r>
            <a:r>
              <a:rPr sz="1200" dirty="0">
                <a:solidFill>
                  <a:srgbClr val="FFFFFF"/>
                </a:solidFill>
                <a:latin typeface="Calibri"/>
                <a:cs typeface="Calibri"/>
              </a:rPr>
              <a:t>community</a:t>
            </a:r>
            <a:endParaRPr sz="1200" dirty="0">
              <a:solidFill>
                <a:prstClr val="black"/>
              </a:solidFill>
              <a:latin typeface="Calibri"/>
              <a:cs typeface="Calibri"/>
            </a:endParaRPr>
          </a:p>
          <a:p>
            <a:pPr marL="453390" indent="-343535">
              <a:buFontTx/>
              <a:buAutoNum type="arabicPeriod"/>
              <a:tabLst>
                <a:tab pos="453390" algn="l"/>
                <a:tab pos="454025" algn="l"/>
              </a:tabLst>
            </a:pPr>
            <a:r>
              <a:rPr sz="1200" dirty="0">
                <a:solidFill>
                  <a:srgbClr val="FFFFFF"/>
                </a:solidFill>
                <a:latin typeface="Calibri"/>
                <a:cs typeface="Calibri"/>
              </a:rPr>
              <a:t>Notify</a:t>
            </a:r>
            <a:r>
              <a:rPr sz="1200" spc="-25" dirty="0">
                <a:solidFill>
                  <a:srgbClr val="FFFFFF"/>
                </a:solidFill>
                <a:latin typeface="Calibri"/>
                <a:cs typeface="Calibri"/>
              </a:rPr>
              <a:t> </a:t>
            </a:r>
            <a:r>
              <a:rPr sz="1200" spc="-5" dirty="0">
                <a:solidFill>
                  <a:srgbClr val="FFFFFF"/>
                </a:solidFill>
                <a:latin typeface="Calibri"/>
                <a:cs typeface="Calibri"/>
              </a:rPr>
              <a:t>CWI</a:t>
            </a:r>
            <a:r>
              <a:rPr sz="1200" spc="10" dirty="0">
                <a:solidFill>
                  <a:srgbClr val="FFFFFF"/>
                </a:solidFill>
                <a:latin typeface="Calibri"/>
                <a:cs typeface="Calibri"/>
              </a:rPr>
              <a:t> </a:t>
            </a:r>
            <a:r>
              <a:rPr sz="1200" spc="-5" dirty="0">
                <a:solidFill>
                  <a:srgbClr val="FFFFFF"/>
                </a:solidFill>
                <a:latin typeface="Calibri"/>
                <a:cs typeface="Calibri"/>
              </a:rPr>
              <a:t>students</a:t>
            </a:r>
            <a:r>
              <a:rPr sz="1200" spc="-20" dirty="0">
                <a:solidFill>
                  <a:srgbClr val="FFFFFF"/>
                </a:solidFill>
                <a:latin typeface="Calibri"/>
                <a:cs typeface="Calibri"/>
              </a:rPr>
              <a:t> </a:t>
            </a:r>
            <a:r>
              <a:rPr sz="1200" dirty="0">
                <a:solidFill>
                  <a:srgbClr val="FFFFFF"/>
                </a:solidFill>
                <a:latin typeface="Calibri"/>
                <a:cs typeface="Calibri"/>
              </a:rPr>
              <a:t>about</a:t>
            </a:r>
            <a:r>
              <a:rPr sz="1200" spc="-25" dirty="0">
                <a:solidFill>
                  <a:srgbClr val="FFFFFF"/>
                </a:solidFill>
                <a:latin typeface="Calibri"/>
                <a:cs typeface="Calibri"/>
              </a:rPr>
              <a:t> </a:t>
            </a:r>
            <a:r>
              <a:rPr sz="1200" spc="-5" dirty="0">
                <a:solidFill>
                  <a:srgbClr val="FFFFFF"/>
                </a:solidFill>
                <a:latin typeface="Calibri"/>
                <a:cs typeface="Calibri"/>
              </a:rPr>
              <a:t>your services</a:t>
            </a:r>
            <a:r>
              <a:rPr sz="1200" spc="5" dirty="0">
                <a:solidFill>
                  <a:srgbClr val="FFFFFF"/>
                </a:solidFill>
                <a:latin typeface="Calibri"/>
                <a:cs typeface="Calibri"/>
              </a:rPr>
              <a:t> </a:t>
            </a:r>
            <a:r>
              <a:rPr sz="1200" spc="-5" dirty="0">
                <a:solidFill>
                  <a:srgbClr val="FFFFFF"/>
                </a:solidFill>
                <a:latin typeface="Calibri"/>
                <a:cs typeface="Calibri"/>
              </a:rPr>
              <a:t>through</a:t>
            </a:r>
            <a:r>
              <a:rPr sz="1200" spc="-20" dirty="0">
                <a:solidFill>
                  <a:srgbClr val="FFFFFF"/>
                </a:solidFill>
                <a:latin typeface="Calibri"/>
                <a:cs typeface="Calibri"/>
              </a:rPr>
              <a:t> </a:t>
            </a:r>
            <a:r>
              <a:rPr sz="1200" dirty="0">
                <a:solidFill>
                  <a:srgbClr val="FFFFFF"/>
                </a:solidFill>
                <a:latin typeface="Calibri"/>
                <a:cs typeface="Calibri"/>
              </a:rPr>
              <a:t>AdmitHub</a:t>
            </a:r>
            <a:r>
              <a:rPr sz="1200" spc="-25" dirty="0">
                <a:solidFill>
                  <a:srgbClr val="FFFFFF"/>
                </a:solidFill>
                <a:latin typeface="Calibri"/>
                <a:cs typeface="Calibri"/>
              </a:rPr>
              <a:t> </a:t>
            </a:r>
            <a:r>
              <a:rPr sz="1200" spc="-10" dirty="0">
                <a:solidFill>
                  <a:srgbClr val="FFFFFF"/>
                </a:solidFill>
                <a:latin typeface="Calibri"/>
                <a:cs typeface="Calibri"/>
              </a:rPr>
              <a:t>text</a:t>
            </a:r>
            <a:r>
              <a:rPr sz="1200" dirty="0">
                <a:solidFill>
                  <a:srgbClr val="FFFFFF"/>
                </a:solidFill>
                <a:latin typeface="Calibri"/>
                <a:cs typeface="Calibri"/>
              </a:rPr>
              <a:t> </a:t>
            </a:r>
            <a:r>
              <a:rPr sz="1200" spc="-5" dirty="0">
                <a:solidFill>
                  <a:srgbClr val="FFFFFF"/>
                </a:solidFill>
                <a:latin typeface="Calibri"/>
                <a:cs typeface="Calibri"/>
              </a:rPr>
              <a:t>campaigns</a:t>
            </a:r>
            <a:endParaRPr sz="1200" dirty="0">
              <a:solidFill>
                <a:prstClr val="black"/>
              </a:solidFill>
              <a:latin typeface="Calibri"/>
              <a:cs typeface="Calibri"/>
            </a:endParaRPr>
          </a:p>
          <a:p>
            <a:pPr marL="453390" indent="-343535">
              <a:buFontTx/>
              <a:buAutoNum type="arabicPeriod"/>
              <a:tabLst>
                <a:tab pos="453390" algn="l"/>
                <a:tab pos="454025" algn="l"/>
              </a:tabLst>
            </a:pPr>
            <a:r>
              <a:rPr sz="1200" spc="-5" dirty="0">
                <a:solidFill>
                  <a:srgbClr val="FFFFFF"/>
                </a:solidFill>
                <a:latin typeface="Calibri"/>
                <a:cs typeface="Calibri"/>
              </a:rPr>
              <a:t>Explore dedicating</a:t>
            </a:r>
            <a:r>
              <a:rPr sz="1200" spc="-30" dirty="0">
                <a:solidFill>
                  <a:srgbClr val="FFFFFF"/>
                </a:solidFill>
                <a:latin typeface="Calibri"/>
                <a:cs typeface="Calibri"/>
              </a:rPr>
              <a:t> </a:t>
            </a:r>
            <a:r>
              <a:rPr sz="1200" spc="-5" dirty="0">
                <a:solidFill>
                  <a:srgbClr val="FFFFFF"/>
                </a:solidFill>
                <a:latin typeface="Calibri"/>
                <a:cs typeface="Calibri"/>
              </a:rPr>
              <a:t>space</a:t>
            </a:r>
            <a:r>
              <a:rPr sz="1200" spc="5" dirty="0">
                <a:solidFill>
                  <a:srgbClr val="FFFFFF"/>
                </a:solidFill>
                <a:latin typeface="Calibri"/>
                <a:cs typeface="Calibri"/>
              </a:rPr>
              <a:t> </a:t>
            </a:r>
            <a:r>
              <a:rPr sz="1200" dirty="0">
                <a:solidFill>
                  <a:srgbClr val="FFFFFF"/>
                </a:solidFill>
                <a:latin typeface="Calibri"/>
                <a:cs typeface="Calibri"/>
              </a:rPr>
              <a:t>on-campus</a:t>
            </a:r>
            <a:r>
              <a:rPr sz="1200" spc="-20" dirty="0">
                <a:solidFill>
                  <a:srgbClr val="FFFFFF"/>
                </a:solidFill>
                <a:latin typeface="Calibri"/>
                <a:cs typeface="Calibri"/>
              </a:rPr>
              <a:t> </a:t>
            </a:r>
            <a:r>
              <a:rPr sz="1200" spc="-10" dirty="0">
                <a:solidFill>
                  <a:srgbClr val="FFFFFF"/>
                </a:solidFill>
                <a:latin typeface="Calibri"/>
                <a:cs typeface="Calibri"/>
              </a:rPr>
              <a:t>for </a:t>
            </a:r>
            <a:r>
              <a:rPr sz="1200" spc="-5" dirty="0">
                <a:solidFill>
                  <a:srgbClr val="FFFFFF"/>
                </a:solidFill>
                <a:latin typeface="Calibri"/>
                <a:cs typeface="Calibri"/>
              </a:rPr>
              <a:t>your</a:t>
            </a:r>
            <a:r>
              <a:rPr sz="1200" spc="-15" dirty="0">
                <a:solidFill>
                  <a:srgbClr val="FFFFFF"/>
                </a:solidFill>
                <a:latin typeface="Calibri"/>
                <a:cs typeface="Calibri"/>
              </a:rPr>
              <a:t> </a:t>
            </a:r>
            <a:r>
              <a:rPr sz="1200" spc="-5" dirty="0">
                <a:solidFill>
                  <a:srgbClr val="FFFFFF"/>
                </a:solidFill>
                <a:latin typeface="Calibri"/>
                <a:cs typeface="Calibri"/>
              </a:rPr>
              <a:t>teams</a:t>
            </a:r>
            <a:r>
              <a:rPr sz="1200" dirty="0">
                <a:solidFill>
                  <a:srgbClr val="FFFFFF"/>
                </a:solidFill>
                <a:latin typeface="Calibri"/>
                <a:cs typeface="Calibri"/>
              </a:rPr>
              <a:t> </a:t>
            </a:r>
            <a:r>
              <a:rPr sz="1200" spc="-5" dirty="0">
                <a:solidFill>
                  <a:srgbClr val="FFFFFF"/>
                </a:solidFill>
                <a:latin typeface="Calibri"/>
                <a:cs typeface="Calibri"/>
              </a:rPr>
              <a:t>to</a:t>
            </a:r>
            <a:r>
              <a:rPr sz="1200" dirty="0">
                <a:solidFill>
                  <a:srgbClr val="FFFFFF"/>
                </a:solidFill>
                <a:latin typeface="Calibri"/>
                <a:cs typeface="Calibri"/>
              </a:rPr>
              <a:t> </a:t>
            </a:r>
            <a:r>
              <a:rPr sz="1200" spc="-5" dirty="0">
                <a:solidFill>
                  <a:srgbClr val="FFFFFF"/>
                </a:solidFill>
                <a:latin typeface="Calibri"/>
                <a:cs typeface="Calibri"/>
              </a:rPr>
              <a:t>regularly</a:t>
            </a:r>
            <a:r>
              <a:rPr sz="1200" spc="-40" dirty="0">
                <a:solidFill>
                  <a:srgbClr val="FFFFFF"/>
                </a:solidFill>
                <a:latin typeface="Calibri"/>
                <a:cs typeface="Calibri"/>
              </a:rPr>
              <a:t> </a:t>
            </a:r>
            <a:r>
              <a:rPr sz="1200" dirty="0">
                <a:solidFill>
                  <a:srgbClr val="FFFFFF"/>
                </a:solidFill>
                <a:latin typeface="Calibri"/>
                <a:cs typeface="Calibri"/>
              </a:rPr>
              <a:t>use</a:t>
            </a:r>
            <a:endParaRPr sz="1200" dirty="0">
              <a:solidFill>
                <a:prstClr val="black"/>
              </a:solidFill>
              <a:latin typeface="Calibri"/>
              <a:cs typeface="Calibri"/>
            </a:endParaRPr>
          </a:p>
          <a:p>
            <a:pPr marL="453390" indent="-343535">
              <a:buFontTx/>
              <a:buAutoNum type="arabicPeriod"/>
              <a:tabLst>
                <a:tab pos="453390" algn="l"/>
                <a:tab pos="454025" algn="l"/>
              </a:tabLst>
            </a:pPr>
            <a:r>
              <a:rPr sz="1200" spc="-10" dirty="0">
                <a:solidFill>
                  <a:srgbClr val="FFFFFF"/>
                </a:solidFill>
                <a:latin typeface="Calibri"/>
                <a:cs typeface="Calibri"/>
              </a:rPr>
              <a:t>Offer</a:t>
            </a:r>
            <a:r>
              <a:rPr sz="1200" spc="-20" dirty="0">
                <a:solidFill>
                  <a:srgbClr val="FFFFFF"/>
                </a:solidFill>
                <a:latin typeface="Calibri"/>
                <a:cs typeface="Calibri"/>
              </a:rPr>
              <a:t> </a:t>
            </a:r>
            <a:r>
              <a:rPr sz="1200" spc="-5" dirty="0">
                <a:solidFill>
                  <a:srgbClr val="FFFFFF"/>
                </a:solidFill>
                <a:latin typeface="Calibri"/>
                <a:cs typeface="Calibri"/>
              </a:rPr>
              <a:t>enrollment</a:t>
            </a:r>
            <a:r>
              <a:rPr sz="1200" spc="-30" dirty="0">
                <a:solidFill>
                  <a:srgbClr val="FFFFFF"/>
                </a:solidFill>
                <a:latin typeface="Calibri"/>
                <a:cs typeface="Calibri"/>
              </a:rPr>
              <a:t> </a:t>
            </a:r>
            <a:r>
              <a:rPr sz="1200" spc="-10" dirty="0">
                <a:solidFill>
                  <a:srgbClr val="FFFFFF"/>
                </a:solidFill>
                <a:latin typeface="Calibri"/>
                <a:cs typeface="Calibri"/>
              </a:rPr>
              <a:t>days</a:t>
            </a:r>
            <a:r>
              <a:rPr sz="1200" spc="5" dirty="0">
                <a:solidFill>
                  <a:srgbClr val="FFFFFF"/>
                </a:solidFill>
                <a:latin typeface="Calibri"/>
                <a:cs typeface="Calibri"/>
              </a:rPr>
              <a:t> </a:t>
            </a:r>
            <a:r>
              <a:rPr sz="1200" spc="-10" dirty="0">
                <a:solidFill>
                  <a:srgbClr val="FFFFFF"/>
                </a:solidFill>
                <a:latin typeface="Calibri"/>
                <a:cs typeface="Calibri"/>
              </a:rPr>
              <a:t>at</a:t>
            </a:r>
            <a:r>
              <a:rPr sz="1200" dirty="0">
                <a:solidFill>
                  <a:srgbClr val="FFFFFF"/>
                </a:solidFill>
                <a:latin typeface="Calibri"/>
                <a:cs typeface="Calibri"/>
              </a:rPr>
              <a:t> </a:t>
            </a:r>
            <a:r>
              <a:rPr sz="1200" spc="-5" dirty="0">
                <a:solidFill>
                  <a:srgbClr val="FFFFFF"/>
                </a:solidFill>
                <a:latin typeface="Calibri"/>
                <a:cs typeface="Calibri"/>
              </a:rPr>
              <a:t>your</a:t>
            </a:r>
            <a:r>
              <a:rPr sz="1200" spc="-20" dirty="0">
                <a:solidFill>
                  <a:srgbClr val="FFFFFF"/>
                </a:solidFill>
                <a:latin typeface="Calibri"/>
                <a:cs typeface="Calibri"/>
              </a:rPr>
              <a:t> </a:t>
            </a:r>
            <a:r>
              <a:rPr sz="1200" spc="-5" dirty="0">
                <a:solidFill>
                  <a:srgbClr val="FFFFFF"/>
                </a:solidFill>
                <a:latin typeface="Calibri"/>
                <a:cs typeface="Calibri"/>
              </a:rPr>
              <a:t>facilities</a:t>
            </a:r>
            <a:r>
              <a:rPr sz="1200" spc="5" dirty="0">
                <a:solidFill>
                  <a:srgbClr val="FFFFFF"/>
                </a:solidFill>
                <a:latin typeface="Calibri"/>
                <a:cs typeface="Calibri"/>
              </a:rPr>
              <a:t> </a:t>
            </a:r>
            <a:r>
              <a:rPr sz="1200" dirty="0">
                <a:solidFill>
                  <a:srgbClr val="FFFFFF"/>
                </a:solidFill>
                <a:latin typeface="Calibri"/>
                <a:cs typeface="Calibri"/>
              </a:rPr>
              <a:t>and</a:t>
            </a:r>
            <a:r>
              <a:rPr sz="1200" spc="-15" dirty="0">
                <a:solidFill>
                  <a:srgbClr val="FFFFFF"/>
                </a:solidFill>
                <a:latin typeface="Calibri"/>
                <a:cs typeface="Calibri"/>
              </a:rPr>
              <a:t> </a:t>
            </a:r>
            <a:r>
              <a:rPr sz="1200" spc="-5" dirty="0">
                <a:solidFill>
                  <a:srgbClr val="FFFFFF"/>
                </a:solidFill>
                <a:latin typeface="Calibri"/>
                <a:cs typeface="Calibri"/>
              </a:rPr>
              <a:t>communities</a:t>
            </a:r>
            <a:endParaRPr sz="1200" dirty="0">
              <a:solidFill>
                <a:prstClr val="black"/>
              </a:solidFill>
              <a:latin typeface="Calibri"/>
              <a:cs typeface="Calibri"/>
            </a:endParaRPr>
          </a:p>
          <a:p>
            <a:pPr marL="453390" indent="-343535">
              <a:buFontTx/>
              <a:buAutoNum type="arabicPeriod"/>
              <a:tabLst>
                <a:tab pos="453390" algn="l"/>
                <a:tab pos="454025" algn="l"/>
              </a:tabLst>
            </a:pPr>
            <a:r>
              <a:rPr sz="1200" spc="-5" dirty="0">
                <a:solidFill>
                  <a:srgbClr val="FFFFFF"/>
                </a:solidFill>
                <a:latin typeface="Calibri"/>
                <a:cs typeface="Calibri"/>
              </a:rPr>
              <a:t>Discussion</a:t>
            </a:r>
            <a:r>
              <a:rPr sz="1200" spc="10" dirty="0">
                <a:solidFill>
                  <a:srgbClr val="FFFFFF"/>
                </a:solidFill>
                <a:latin typeface="Calibri"/>
                <a:cs typeface="Calibri"/>
              </a:rPr>
              <a:t> </a:t>
            </a:r>
            <a:r>
              <a:rPr sz="1200" dirty="0">
                <a:solidFill>
                  <a:srgbClr val="FFFFFF"/>
                </a:solidFill>
                <a:latin typeface="Calibri"/>
                <a:cs typeface="Calibri"/>
              </a:rPr>
              <a:t>panels</a:t>
            </a:r>
            <a:r>
              <a:rPr sz="1200" spc="-15" dirty="0">
                <a:solidFill>
                  <a:srgbClr val="FFFFFF"/>
                </a:solidFill>
                <a:latin typeface="Calibri"/>
                <a:cs typeface="Calibri"/>
              </a:rPr>
              <a:t> </a:t>
            </a:r>
            <a:r>
              <a:rPr sz="1200" spc="-5" dirty="0">
                <a:solidFill>
                  <a:srgbClr val="FFFFFF"/>
                </a:solidFill>
                <a:latin typeface="Calibri"/>
                <a:cs typeface="Calibri"/>
              </a:rPr>
              <a:t>where</a:t>
            </a:r>
            <a:r>
              <a:rPr sz="1200" spc="5" dirty="0">
                <a:solidFill>
                  <a:srgbClr val="FFFFFF"/>
                </a:solidFill>
                <a:latin typeface="Calibri"/>
                <a:cs typeface="Calibri"/>
              </a:rPr>
              <a:t> </a:t>
            </a:r>
            <a:r>
              <a:rPr sz="1200" spc="-5" dirty="0">
                <a:solidFill>
                  <a:srgbClr val="FFFFFF"/>
                </a:solidFill>
                <a:latin typeface="Calibri"/>
                <a:cs typeface="Calibri"/>
              </a:rPr>
              <a:t>CWI</a:t>
            </a:r>
            <a:r>
              <a:rPr sz="1200" spc="5" dirty="0">
                <a:solidFill>
                  <a:srgbClr val="FFFFFF"/>
                </a:solidFill>
                <a:latin typeface="Calibri"/>
                <a:cs typeface="Calibri"/>
              </a:rPr>
              <a:t> </a:t>
            </a:r>
            <a:r>
              <a:rPr sz="1200" spc="-10" dirty="0">
                <a:solidFill>
                  <a:srgbClr val="FFFFFF"/>
                </a:solidFill>
                <a:latin typeface="Calibri"/>
                <a:cs typeface="Calibri"/>
              </a:rPr>
              <a:t>faculty/students</a:t>
            </a:r>
            <a:r>
              <a:rPr sz="1200" spc="-15" dirty="0">
                <a:solidFill>
                  <a:srgbClr val="FFFFFF"/>
                </a:solidFill>
                <a:latin typeface="Calibri"/>
                <a:cs typeface="Calibri"/>
              </a:rPr>
              <a:t> </a:t>
            </a:r>
            <a:r>
              <a:rPr sz="1200" spc="-5" dirty="0">
                <a:solidFill>
                  <a:srgbClr val="FFFFFF"/>
                </a:solidFill>
                <a:latin typeface="Calibri"/>
                <a:cs typeface="Calibri"/>
              </a:rPr>
              <a:t>talk </a:t>
            </a:r>
            <a:r>
              <a:rPr sz="1200" dirty="0">
                <a:solidFill>
                  <a:srgbClr val="FFFFFF"/>
                </a:solidFill>
                <a:latin typeface="Calibri"/>
                <a:cs typeface="Calibri"/>
              </a:rPr>
              <a:t>about</a:t>
            </a:r>
            <a:r>
              <a:rPr sz="1200" spc="-10" dirty="0">
                <a:solidFill>
                  <a:srgbClr val="FFFFFF"/>
                </a:solidFill>
                <a:latin typeface="Calibri"/>
                <a:cs typeface="Calibri"/>
              </a:rPr>
              <a:t> </a:t>
            </a:r>
            <a:r>
              <a:rPr sz="1200" spc="-5" dirty="0">
                <a:solidFill>
                  <a:srgbClr val="FFFFFF"/>
                </a:solidFill>
                <a:latin typeface="Calibri"/>
                <a:cs typeface="Calibri"/>
              </a:rPr>
              <a:t>vocational</a:t>
            </a:r>
            <a:r>
              <a:rPr sz="1200" dirty="0">
                <a:solidFill>
                  <a:srgbClr val="FFFFFF"/>
                </a:solidFill>
                <a:latin typeface="Calibri"/>
                <a:cs typeface="Calibri"/>
              </a:rPr>
              <a:t> </a:t>
            </a:r>
            <a:r>
              <a:rPr sz="1200" spc="-5" dirty="0">
                <a:solidFill>
                  <a:srgbClr val="FFFFFF"/>
                </a:solidFill>
                <a:latin typeface="Calibri"/>
                <a:cs typeface="Calibri"/>
              </a:rPr>
              <a:t>education</a:t>
            </a:r>
            <a:r>
              <a:rPr sz="1200" spc="-25" dirty="0">
                <a:solidFill>
                  <a:srgbClr val="FFFFFF"/>
                </a:solidFill>
                <a:latin typeface="Calibri"/>
                <a:cs typeface="Calibri"/>
              </a:rPr>
              <a:t> </a:t>
            </a:r>
            <a:r>
              <a:rPr sz="1200" spc="-5" dirty="0">
                <a:solidFill>
                  <a:srgbClr val="FFFFFF"/>
                </a:solidFill>
                <a:latin typeface="Calibri"/>
                <a:cs typeface="Calibri"/>
              </a:rPr>
              <a:t>with</a:t>
            </a:r>
            <a:r>
              <a:rPr sz="1200" spc="5" dirty="0">
                <a:solidFill>
                  <a:srgbClr val="FFFFFF"/>
                </a:solidFill>
                <a:latin typeface="Calibri"/>
                <a:cs typeface="Calibri"/>
              </a:rPr>
              <a:t> </a:t>
            </a:r>
            <a:r>
              <a:rPr sz="1200" spc="-5" dirty="0">
                <a:solidFill>
                  <a:srgbClr val="FFFFFF"/>
                </a:solidFill>
                <a:latin typeface="Calibri"/>
                <a:cs typeface="Calibri"/>
              </a:rPr>
              <a:t>your</a:t>
            </a:r>
            <a:r>
              <a:rPr sz="1200" spc="-10" dirty="0">
                <a:solidFill>
                  <a:srgbClr val="FFFFFF"/>
                </a:solidFill>
                <a:latin typeface="Calibri"/>
                <a:cs typeface="Calibri"/>
              </a:rPr>
              <a:t> </a:t>
            </a:r>
            <a:r>
              <a:rPr sz="1200" spc="-5" dirty="0">
                <a:solidFill>
                  <a:srgbClr val="FFFFFF"/>
                </a:solidFill>
                <a:latin typeface="Calibri"/>
                <a:cs typeface="Calibri"/>
              </a:rPr>
              <a:t>customers/students</a:t>
            </a:r>
            <a:endParaRPr sz="1200" dirty="0">
              <a:solidFill>
                <a:prstClr val="black"/>
              </a:solidFill>
              <a:latin typeface="Calibri"/>
              <a:cs typeface="Calibri"/>
            </a:endParaRPr>
          </a:p>
          <a:p>
            <a:pPr marL="453390" indent="-343535">
              <a:buFontTx/>
              <a:buAutoNum type="arabicPeriod"/>
              <a:tabLst>
                <a:tab pos="453390" algn="l"/>
                <a:tab pos="454025" algn="l"/>
              </a:tabLst>
            </a:pPr>
            <a:r>
              <a:rPr sz="1200" dirty="0">
                <a:solidFill>
                  <a:srgbClr val="FFFFFF"/>
                </a:solidFill>
                <a:latin typeface="Calibri"/>
                <a:cs typeface="Calibri"/>
              </a:rPr>
              <a:t>Mutual</a:t>
            </a:r>
            <a:r>
              <a:rPr sz="1200" spc="-35" dirty="0">
                <a:solidFill>
                  <a:srgbClr val="FFFFFF"/>
                </a:solidFill>
                <a:latin typeface="Calibri"/>
                <a:cs typeface="Calibri"/>
              </a:rPr>
              <a:t> </a:t>
            </a:r>
            <a:r>
              <a:rPr sz="1200" spc="-5" dirty="0">
                <a:solidFill>
                  <a:srgbClr val="FFFFFF"/>
                </a:solidFill>
                <a:latin typeface="Calibri"/>
                <a:cs typeface="Calibri"/>
              </a:rPr>
              <a:t>website listings</a:t>
            </a:r>
            <a:r>
              <a:rPr sz="1200" spc="-10" dirty="0">
                <a:solidFill>
                  <a:srgbClr val="FFFFFF"/>
                </a:solidFill>
                <a:latin typeface="Calibri"/>
                <a:cs typeface="Calibri"/>
              </a:rPr>
              <a:t> </a:t>
            </a:r>
            <a:r>
              <a:rPr sz="1200" spc="-5" dirty="0">
                <a:solidFill>
                  <a:srgbClr val="FFFFFF"/>
                </a:solidFill>
                <a:latin typeface="Calibri"/>
                <a:cs typeface="Calibri"/>
              </a:rPr>
              <a:t>to</a:t>
            </a:r>
            <a:r>
              <a:rPr sz="1200" dirty="0">
                <a:solidFill>
                  <a:srgbClr val="FFFFFF"/>
                </a:solidFill>
                <a:latin typeface="Calibri"/>
                <a:cs typeface="Calibri"/>
              </a:rPr>
              <a:t> </a:t>
            </a:r>
            <a:r>
              <a:rPr sz="1200" spc="-5" dirty="0">
                <a:solidFill>
                  <a:srgbClr val="FFFFFF"/>
                </a:solidFill>
                <a:latin typeface="Calibri"/>
                <a:cs typeface="Calibri"/>
              </a:rPr>
              <a:t>drive</a:t>
            </a:r>
            <a:r>
              <a:rPr sz="1200" spc="-20" dirty="0">
                <a:solidFill>
                  <a:srgbClr val="FFFFFF"/>
                </a:solidFill>
                <a:latin typeface="Calibri"/>
                <a:cs typeface="Calibri"/>
              </a:rPr>
              <a:t> </a:t>
            </a:r>
            <a:r>
              <a:rPr sz="1200" spc="-5" dirty="0">
                <a:solidFill>
                  <a:srgbClr val="FFFFFF"/>
                </a:solidFill>
                <a:latin typeface="Calibri"/>
                <a:cs typeface="Calibri"/>
              </a:rPr>
              <a:t>customer</a:t>
            </a:r>
            <a:r>
              <a:rPr sz="1200" spc="5" dirty="0">
                <a:solidFill>
                  <a:srgbClr val="FFFFFF"/>
                </a:solidFill>
                <a:latin typeface="Calibri"/>
                <a:cs typeface="Calibri"/>
              </a:rPr>
              <a:t> </a:t>
            </a:r>
            <a:r>
              <a:rPr sz="1200" dirty="0">
                <a:solidFill>
                  <a:srgbClr val="FFFFFF"/>
                </a:solidFill>
                <a:latin typeface="Calibri"/>
                <a:cs typeface="Calibri"/>
              </a:rPr>
              <a:t>journey</a:t>
            </a:r>
            <a:r>
              <a:rPr sz="1200" spc="-35" dirty="0">
                <a:solidFill>
                  <a:srgbClr val="FFFFFF"/>
                </a:solidFill>
                <a:latin typeface="Calibri"/>
                <a:cs typeface="Calibri"/>
              </a:rPr>
              <a:t> </a:t>
            </a:r>
            <a:r>
              <a:rPr sz="1200" spc="-10" dirty="0">
                <a:solidFill>
                  <a:srgbClr val="FFFFFF"/>
                </a:solidFill>
                <a:latin typeface="Calibri"/>
                <a:cs typeface="Calibri"/>
              </a:rPr>
              <a:t>traffic</a:t>
            </a:r>
            <a:endParaRPr sz="1200" dirty="0">
              <a:solidFill>
                <a:prstClr val="black"/>
              </a:solidFill>
              <a:latin typeface="Calibri"/>
              <a:cs typeface="Calibri"/>
            </a:endParaRPr>
          </a:p>
        </p:txBody>
      </p:sp>
      <p:grpSp>
        <p:nvGrpSpPr>
          <p:cNvPr id="5" name="object 5"/>
          <p:cNvGrpSpPr/>
          <p:nvPr/>
        </p:nvGrpSpPr>
        <p:grpSpPr>
          <a:xfrm>
            <a:off x="2072640" y="2232596"/>
            <a:ext cx="8183880" cy="2016760"/>
            <a:chOff x="548640" y="2232596"/>
            <a:chExt cx="8183880" cy="2016760"/>
          </a:xfrm>
        </p:grpSpPr>
        <p:pic>
          <p:nvPicPr>
            <p:cNvPr id="6" name="object 6"/>
            <p:cNvPicPr/>
            <p:nvPr/>
          </p:nvPicPr>
          <p:blipFill>
            <a:blip r:embed="rId2" cstate="print"/>
            <a:stretch>
              <a:fillRect/>
            </a:stretch>
          </p:blipFill>
          <p:spPr>
            <a:xfrm>
              <a:off x="548640" y="2665476"/>
              <a:ext cx="647699" cy="748283"/>
            </a:xfrm>
            <a:prstGeom prst="rect">
              <a:avLst/>
            </a:prstGeom>
          </p:spPr>
        </p:pic>
        <p:pic>
          <p:nvPicPr>
            <p:cNvPr id="7" name="object 7"/>
            <p:cNvPicPr/>
            <p:nvPr/>
          </p:nvPicPr>
          <p:blipFill>
            <a:blip r:embed="rId3" cstate="print"/>
            <a:stretch>
              <a:fillRect/>
            </a:stretch>
          </p:blipFill>
          <p:spPr>
            <a:xfrm>
              <a:off x="2446020" y="3256110"/>
              <a:ext cx="816863" cy="617727"/>
            </a:xfrm>
            <a:prstGeom prst="rect">
              <a:avLst/>
            </a:prstGeom>
          </p:spPr>
        </p:pic>
        <p:pic>
          <p:nvPicPr>
            <p:cNvPr id="8" name="object 8"/>
            <p:cNvPicPr/>
            <p:nvPr/>
          </p:nvPicPr>
          <p:blipFill>
            <a:blip r:embed="rId4" cstate="print"/>
            <a:stretch>
              <a:fillRect/>
            </a:stretch>
          </p:blipFill>
          <p:spPr>
            <a:xfrm>
              <a:off x="4250436" y="3483863"/>
              <a:ext cx="772667" cy="765047"/>
            </a:xfrm>
            <a:prstGeom prst="rect">
              <a:avLst/>
            </a:prstGeom>
          </p:spPr>
        </p:pic>
        <p:sp>
          <p:nvSpPr>
            <p:cNvPr id="9" name="object 9"/>
            <p:cNvSpPr/>
            <p:nvPr/>
          </p:nvSpPr>
          <p:spPr>
            <a:xfrm>
              <a:off x="4700978" y="3483885"/>
              <a:ext cx="3194685" cy="2540"/>
            </a:xfrm>
            <a:custGeom>
              <a:avLst/>
              <a:gdLst/>
              <a:ahLst/>
              <a:cxnLst/>
              <a:rect l="l" t="t" r="r" b="b"/>
              <a:pathLst>
                <a:path w="3194684" h="2539">
                  <a:moveTo>
                    <a:pt x="-6350" y="1244"/>
                  </a:moveTo>
                  <a:lnTo>
                    <a:pt x="3200984" y="1244"/>
                  </a:lnTo>
                </a:path>
              </a:pathLst>
            </a:custGeom>
            <a:ln w="15189">
              <a:solidFill>
                <a:srgbClr val="808080"/>
              </a:solidFill>
            </a:ln>
          </p:spPr>
          <p:txBody>
            <a:bodyPr wrap="square" lIns="0" tIns="0" rIns="0" bIns="0" rtlCol="0"/>
            <a:lstStyle/>
            <a:p>
              <a:endParaRPr dirty="0">
                <a:solidFill>
                  <a:prstClr val="black"/>
                </a:solidFill>
                <a:latin typeface="Calibri"/>
              </a:endParaRPr>
            </a:p>
          </p:txBody>
        </p:sp>
        <p:sp>
          <p:nvSpPr>
            <p:cNvPr id="10" name="object 10"/>
            <p:cNvSpPr/>
            <p:nvPr/>
          </p:nvSpPr>
          <p:spPr>
            <a:xfrm>
              <a:off x="4637538" y="3448815"/>
              <a:ext cx="78105" cy="76200"/>
            </a:xfrm>
            <a:custGeom>
              <a:avLst/>
              <a:gdLst/>
              <a:ahLst/>
              <a:cxnLst/>
              <a:rect l="l" t="t" r="r" b="b"/>
              <a:pathLst>
                <a:path w="78104" h="76200">
                  <a:moveTo>
                    <a:pt x="77647" y="0"/>
                  </a:moveTo>
                  <a:lnTo>
                    <a:pt x="0" y="35052"/>
                  </a:lnTo>
                  <a:lnTo>
                    <a:pt x="74625" y="76136"/>
                  </a:lnTo>
                  <a:lnTo>
                    <a:pt x="77647" y="0"/>
                  </a:lnTo>
                  <a:close/>
                </a:path>
              </a:pathLst>
            </a:custGeom>
            <a:solidFill>
              <a:srgbClr val="808080"/>
            </a:solidFill>
          </p:spPr>
          <p:txBody>
            <a:bodyPr wrap="square" lIns="0" tIns="0" rIns="0" bIns="0" rtlCol="0"/>
            <a:lstStyle/>
            <a:p>
              <a:endParaRPr dirty="0">
                <a:solidFill>
                  <a:prstClr val="black"/>
                </a:solidFill>
                <a:latin typeface="Calibri"/>
              </a:endParaRPr>
            </a:p>
          </p:txBody>
        </p:sp>
        <p:sp>
          <p:nvSpPr>
            <p:cNvPr id="11" name="object 11"/>
            <p:cNvSpPr/>
            <p:nvPr/>
          </p:nvSpPr>
          <p:spPr>
            <a:xfrm>
              <a:off x="3326387" y="3558546"/>
              <a:ext cx="923925" cy="308610"/>
            </a:xfrm>
            <a:custGeom>
              <a:avLst/>
              <a:gdLst/>
              <a:ahLst/>
              <a:cxnLst/>
              <a:rect l="l" t="t" r="r" b="b"/>
              <a:pathLst>
                <a:path w="923925" h="308610">
                  <a:moveTo>
                    <a:pt x="923429" y="308102"/>
                  </a:moveTo>
                  <a:lnTo>
                    <a:pt x="429958" y="308102"/>
                  </a:lnTo>
                  <a:lnTo>
                    <a:pt x="429958" y="0"/>
                  </a:lnTo>
                  <a:lnTo>
                    <a:pt x="0" y="0"/>
                  </a:lnTo>
                </a:path>
              </a:pathLst>
            </a:custGeom>
            <a:ln w="12700">
              <a:solidFill>
                <a:srgbClr val="808080"/>
              </a:solidFill>
            </a:ln>
          </p:spPr>
          <p:txBody>
            <a:bodyPr wrap="square" lIns="0" tIns="0" rIns="0" bIns="0" rtlCol="0"/>
            <a:lstStyle/>
            <a:p>
              <a:endParaRPr dirty="0">
                <a:solidFill>
                  <a:prstClr val="black"/>
                </a:solidFill>
                <a:latin typeface="Calibri"/>
              </a:endParaRPr>
            </a:p>
          </p:txBody>
        </p:sp>
        <p:sp>
          <p:nvSpPr>
            <p:cNvPr id="12" name="object 12"/>
            <p:cNvSpPr/>
            <p:nvPr/>
          </p:nvSpPr>
          <p:spPr>
            <a:xfrm>
              <a:off x="3262881" y="3520443"/>
              <a:ext cx="76200" cy="76200"/>
            </a:xfrm>
            <a:custGeom>
              <a:avLst/>
              <a:gdLst/>
              <a:ahLst/>
              <a:cxnLst/>
              <a:rect l="l" t="t" r="r" b="b"/>
              <a:pathLst>
                <a:path w="76200" h="76200">
                  <a:moveTo>
                    <a:pt x="76200" y="0"/>
                  </a:moveTo>
                  <a:lnTo>
                    <a:pt x="0" y="38100"/>
                  </a:lnTo>
                  <a:lnTo>
                    <a:pt x="76200" y="76200"/>
                  </a:lnTo>
                  <a:lnTo>
                    <a:pt x="76200" y="0"/>
                  </a:lnTo>
                  <a:close/>
                </a:path>
              </a:pathLst>
            </a:custGeom>
            <a:solidFill>
              <a:srgbClr val="808080"/>
            </a:solidFill>
          </p:spPr>
          <p:txBody>
            <a:bodyPr wrap="square" lIns="0" tIns="0" rIns="0" bIns="0" rtlCol="0"/>
            <a:lstStyle/>
            <a:p>
              <a:endParaRPr dirty="0">
                <a:solidFill>
                  <a:prstClr val="black"/>
                </a:solidFill>
                <a:latin typeface="Calibri"/>
              </a:endParaRPr>
            </a:p>
          </p:txBody>
        </p:sp>
        <p:pic>
          <p:nvPicPr>
            <p:cNvPr id="13" name="object 13"/>
            <p:cNvPicPr/>
            <p:nvPr/>
          </p:nvPicPr>
          <p:blipFill>
            <a:blip r:embed="rId5" cstate="print"/>
            <a:stretch>
              <a:fillRect/>
            </a:stretch>
          </p:blipFill>
          <p:spPr>
            <a:xfrm>
              <a:off x="7883383" y="2232596"/>
              <a:ext cx="848658" cy="993375"/>
            </a:xfrm>
            <a:prstGeom prst="rect">
              <a:avLst/>
            </a:prstGeom>
          </p:spPr>
        </p:pic>
      </p:grpSp>
      <p:sp>
        <p:nvSpPr>
          <p:cNvPr id="14" name="object 14"/>
          <p:cNvSpPr txBox="1"/>
          <p:nvPr/>
        </p:nvSpPr>
        <p:spPr>
          <a:xfrm>
            <a:off x="7115555" y="3617977"/>
            <a:ext cx="1917700" cy="883575"/>
          </a:xfrm>
          <a:prstGeom prst="rect">
            <a:avLst/>
          </a:prstGeom>
          <a:ln w="9144">
            <a:solidFill>
              <a:srgbClr val="01397E"/>
            </a:solidFill>
          </a:ln>
        </p:spPr>
        <p:txBody>
          <a:bodyPr vert="horz" wrap="square" lIns="0" tIns="36830" rIns="0" bIns="0" rtlCol="0">
            <a:spAutoFit/>
          </a:bodyPr>
          <a:lstStyle/>
          <a:p>
            <a:pPr marL="90170" marR="216535">
              <a:spcBef>
                <a:spcPts val="290"/>
              </a:spcBef>
            </a:pPr>
            <a:r>
              <a:rPr sz="1100" b="1" dirty="0">
                <a:solidFill>
                  <a:prstClr val="black"/>
                </a:solidFill>
                <a:latin typeface="Calibri"/>
                <a:cs typeface="Calibri"/>
              </a:rPr>
              <a:t>1A) </a:t>
            </a:r>
            <a:r>
              <a:rPr sz="1100" spc="-5" dirty="0">
                <a:solidFill>
                  <a:prstClr val="black"/>
                </a:solidFill>
                <a:latin typeface="Calibri"/>
                <a:cs typeface="Calibri"/>
              </a:rPr>
              <a:t>Atlanta Housing </a:t>
            </a:r>
            <a:r>
              <a:rPr sz="1100" dirty="0">
                <a:solidFill>
                  <a:prstClr val="black"/>
                </a:solidFill>
                <a:latin typeface="Calibri"/>
                <a:cs typeface="Calibri"/>
              </a:rPr>
              <a:t> </a:t>
            </a:r>
            <a:r>
              <a:rPr sz="1100" spc="-5" dirty="0">
                <a:solidFill>
                  <a:prstClr val="black"/>
                </a:solidFill>
                <a:latin typeface="Calibri"/>
                <a:cs typeface="Calibri"/>
              </a:rPr>
              <a:t>Authority identifies family </a:t>
            </a:r>
            <a:r>
              <a:rPr sz="1100" dirty="0">
                <a:solidFill>
                  <a:prstClr val="black"/>
                </a:solidFill>
                <a:latin typeface="Calibri"/>
                <a:cs typeface="Calibri"/>
              </a:rPr>
              <a:t> </a:t>
            </a:r>
            <a:r>
              <a:rPr sz="1100" spc="-5" dirty="0">
                <a:solidFill>
                  <a:prstClr val="black"/>
                </a:solidFill>
                <a:latin typeface="Calibri"/>
                <a:cs typeface="Calibri"/>
              </a:rPr>
              <a:t>with</a:t>
            </a:r>
            <a:r>
              <a:rPr sz="1100" spc="-50" dirty="0">
                <a:solidFill>
                  <a:prstClr val="black"/>
                </a:solidFill>
                <a:latin typeface="Calibri"/>
                <a:cs typeface="Calibri"/>
              </a:rPr>
              <a:t> </a:t>
            </a:r>
            <a:r>
              <a:rPr sz="1100" spc="-5" dirty="0">
                <a:solidFill>
                  <a:prstClr val="black"/>
                </a:solidFill>
                <a:latin typeface="Calibri"/>
                <a:cs typeface="Calibri"/>
              </a:rPr>
              <a:t>youth</a:t>
            </a:r>
            <a:r>
              <a:rPr sz="1100" spc="-30" dirty="0">
                <a:solidFill>
                  <a:prstClr val="black"/>
                </a:solidFill>
                <a:latin typeface="Calibri"/>
                <a:cs typeface="Calibri"/>
              </a:rPr>
              <a:t> </a:t>
            </a:r>
            <a:r>
              <a:rPr sz="1100" spc="-5" dirty="0">
                <a:solidFill>
                  <a:prstClr val="black"/>
                </a:solidFill>
                <a:latin typeface="Calibri"/>
                <a:cs typeface="Calibri"/>
              </a:rPr>
              <a:t>16-24</a:t>
            </a:r>
            <a:r>
              <a:rPr sz="1100" spc="-30" dirty="0">
                <a:solidFill>
                  <a:prstClr val="black"/>
                </a:solidFill>
                <a:latin typeface="Calibri"/>
                <a:cs typeface="Calibri"/>
              </a:rPr>
              <a:t> </a:t>
            </a:r>
            <a:r>
              <a:rPr sz="1100" spc="-5" dirty="0">
                <a:solidFill>
                  <a:prstClr val="black"/>
                </a:solidFill>
                <a:latin typeface="Calibri"/>
                <a:cs typeface="Calibri"/>
              </a:rPr>
              <a:t>to</a:t>
            </a:r>
            <a:r>
              <a:rPr sz="1100" spc="-25" dirty="0">
                <a:solidFill>
                  <a:prstClr val="black"/>
                </a:solidFill>
                <a:latin typeface="Calibri"/>
                <a:cs typeface="Calibri"/>
              </a:rPr>
              <a:t> </a:t>
            </a:r>
            <a:r>
              <a:rPr sz="1100" spc="-5" dirty="0">
                <a:solidFill>
                  <a:prstClr val="black"/>
                </a:solidFill>
                <a:latin typeface="Calibri"/>
                <a:cs typeface="Calibri"/>
              </a:rPr>
              <a:t>enroll</a:t>
            </a:r>
            <a:r>
              <a:rPr sz="1100" spc="-40" dirty="0">
                <a:solidFill>
                  <a:prstClr val="black"/>
                </a:solidFill>
                <a:latin typeface="Calibri"/>
                <a:cs typeface="Calibri"/>
              </a:rPr>
              <a:t> </a:t>
            </a:r>
            <a:r>
              <a:rPr sz="1100" spc="-10" dirty="0">
                <a:solidFill>
                  <a:prstClr val="black"/>
                </a:solidFill>
                <a:latin typeface="Calibri"/>
                <a:cs typeface="Calibri"/>
              </a:rPr>
              <a:t>in </a:t>
            </a:r>
            <a:r>
              <a:rPr sz="1100" spc="-229" dirty="0">
                <a:solidFill>
                  <a:prstClr val="black"/>
                </a:solidFill>
                <a:latin typeface="Calibri"/>
                <a:cs typeface="Calibri"/>
              </a:rPr>
              <a:t> </a:t>
            </a:r>
            <a:r>
              <a:rPr sz="1100" spc="-5" dirty="0">
                <a:solidFill>
                  <a:prstClr val="black"/>
                </a:solidFill>
                <a:latin typeface="Calibri"/>
                <a:cs typeface="Calibri"/>
              </a:rPr>
              <a:t>the Job Corps </a:t>
            </a:r>
            <a:r>
              <a:rPr sz="1100" spc="-10" dirty="0">
                <a:solidFill>
                  <a:prstClr val="black"/>
                </a:solidFill>
                <a:latin typeface="Calibri"/>
                <a:cs typeface="Calibri"/>
              </a:rPr>
              <a:t>Scholars </a:t>
            </a:r>
            <a:r>
              <a:rPr sz="1100" spc="-5" dirty="0">
                <a:solidFill>
                  <a:prstClr val="black"/>
                </a:solidFill>
                <a:latin typeface="Calibri"/>
                <a:cs typeface="Calibri"/>
              </a:rPr>
              <a:t> Program</a:t>
            </a:r>
            <a:r>
              <a:rPr sz="1100" spc="-20" dirty="0">
                <a:solidFill>
                  <a:prstClr val="black"/>
                </a:solidFill>
                <a:latin typeface="Calibri"/>
                <a:cs typeface="Calibri"/>
              </a:rPr>
              <a:t> </a:t>
            </a:r>
            <a:r>
              <a:rPr sz="1100" spc="-5" dirty="0">
                <a:solidFill>
                  <a:prstClr val="black"/>
                </a:solidFill>
                <a:latin typeface="Calibri"/>
                <a:cs typeface="Calibri"/>
              </a:rPr>
              <a:t>(JCSP).</a:t>
            </a:r>
            <a:endParaRPr sz="1100" dirty="0">
              <a:solidFill>
                <a:prstClr val="black"/>
              </a:solidFill>
              <a:latin typeface="Calibri"/>
              <a:cs typeface="Calibri"/>
            </a:endParaRPr>
          </a:p>
        </p:txBody>
      </p:sp>
      <p:sp>
        <p:nvSpPr>
          <p:cNvPr id="15" name="object 15"/>
          <p:cNvSpPr txBox="1"/>
          <p:nvPr/>
        </p:nvSpPr>
        <p:spPr>
          <a:xfrm>
            <a:off x="3662680" y="4014377"/>
            <a:ext cx="2204720" cy="545499"/>
          </a:xfrm>
          <a:prstGeom prst="rect">
            <a:avLst/>
          </a:prstGeom>
          <a:ln w="9144">
            <a:solidFill>
              <a:srgbClr val="01397E"/>
            </a:solidFill>
          </a:ln>
        </p:spPr>
        <p:txBody>
          <a:bodyPr vert="horz" wrap="square" lIns="0" tIns="37465" rIns="0" bIns="0" rtlCol="0">
            <a:spAutoFit/>
          </a:bodyPr>
          <a:lstStyle/>
          <a:p>
            <a:pPr marL="91440" marR="345440">
              <a:spcBef>
                <a:spcPts val="295"/>
              </a:spcBef>
            </a:pPr>
            <a:r>
              <a:rPr sz="1100" b="1" dirty="0">
                <a:solidFill>
                  <a:prstClr val="black"/>
                </a:solidFill>
                <a:latin typeface="Calibri"/>
                <a:cs typeface="Calibri"/>
              </a:rPr>
              <a:t>2A) </a:t>
            </a:r>
            <a:r>
              <a:rPr sz="1100" spc="-10" dirty="0">
                <a:solidFill>
                  <a:prstClr val="black"/>
                </a:solidFill>
                <a:latin typeface="Calibri"/>
                <a:cs typeface="Calibri"/>
              </a:rPr>
              <a:t>Youth's </a:t>
            </a:r>
            <a:r>
              <a:rPr sz="1100" spc="-5" dirty="0">
                <a:solidFill>
                  <a:prstClr val="black"/>
                </a:solidFill>
                <a:latin typeface="Calibri"/>
                <a:cs typeface="Calibri"/>
              </a:rPr>
              <a:t>family </a:t>
            </a:r>
            <a:r>
              <a:rPr sz="1100" dirty="0">
                <a:solidFill>
                  <a:prstClr val="black"/>
                </a:solidFill>
                <a:latin typeface="Calibri"/>
                <a:cs typeface="Calibri"/>
              </a:rPr>
              <a:t> </a:t>
            </a:r>
            <a:r>
              <a:rPr sz="1100" spc="-5" dirty="0">
                <a:solidFill>
                  <a:prstClr val="black"/>
                </a:solidFill>
                <a:latin typeface="Calibri"/>
                <a:cs typeface="Calibri"/>
              </a:rPr>
              <a:t>connected</a:t>
            </a:r>
            <a:r>
              <a:rPr sz="1100" spc="-40" dirty="0">
                <a:solidFill>
                  <a:prstClr val="black"/>
                </a:solidFill>
                <a:latin typeface="Calibri"/>
                <a:cs typeface="Calibri"/>
              </a:rPr>
              <a:t> </a:t>
            </a:r>
            <a:r>
              <a:rPr sz="1100" spc="-5" dirty="0">
                <a:solidFill>
                  <a:prstClr val="black"/>
                </a:solidFill>
                <a:latin typeface="Calibri"/>
                <a:cs typeface="Calibri"/>
              </a:rPr>
              <a:t>with</a:t>
            </a:r>
            <a:r>
              <a:rPr sz="1100" spc="-40" dirty="0">
                <a:solidFill>
                  <a:prstClr val="black"/>
                </a:solidFill>
                <a:latin typeface="Calibri"/>
                <a:cs typeface="Calibri"/>
              </a:rPr>
              <a:t> </a:t>
            </a:r>
            <a:r>
              <a:rPr sz="1100" spc="-5" dirty="0">
                <a:solidFill>
                  <a:prstClr val="black"/>
                </a:solidFill>
                <a:latin typeface="Calibri"/>
                <a:cs typeface="Calibri"/>
              </a:rPr>
              <a:t>YMCA</a:t>
            </a:r>
            <a:r>
              <a:rPr sz="1100" spc="-25" dirty="0">
                <a:solidFill>
                  <a:prstClr val="black"/>
                </a:solidFill>
                <a:latin typeface="Calibri"/>
                <a:cs typeface="Calibri"/>
              </a:rPr>
              <a:t> </a:t>
            </a:r>
            <a:r>
              <a:rPr sz="1100" spc="-10" dirty="0">
                <a:solidFill>
                  <a:prstClr val="black"/>
                </a:solidFill>
                <a:latin typeface="Calibri"/>
                <a:cs typeface="Calibri"/>
              </a:rPr>
              <a:t>for </a:t>
            </a:r>
            <a:r>
              <a:rPr sz="1100" spc="-235" dirty="0">
                <a:solidFill>
                  <a:prstClr val="black"/>
                </a:solidFill>
                <a:latin typeface="Calibri"/>
                <a:cs typeface="Calibri"/>
              </a:rPr>
              <a:t> </a:t>
            </a:r>
            <a:r>
              <a:rPr sz="1100" spc="-5" dirty="0">
                <a:solidFill>
                  <a:prstClr val="black"/>
                </a:solidFill>
                <a:latin typeface="Calibri"/>
                <a:cs typeface="Calibri"/>
              </a:rPr>
              <a:t>discounted</a:t>
            </a:r>
            <a:r>
              <a:rPr sz="1100" spc="-25" dirty="0">
                <a:solidFill>
                  <a:prstClr val="black"/>
                </a:solidFill>
                <a:latin typeface="Calibri"/>
                <a:cs typeface="Calibri"/>
              </a:rPr>
              <a:t> </a:t>
            </a:r>
            <a:r>
              <a:rPr sz="1100" spc="-5" dirty="0">
                <a:solidFill>
                  <a:prstClr val="black"/>
                </a:solidFill>
                <a:latin typeface="Calibri"/>
                <a:cs typeface="Calibri"/>
              </a:rPr>
              <a:t>health</a:t>
            </a:r>
            <a:r>
              <a:rPr sz="1100" spc="-30" dirty="0">
                <a:solidFill>
                  <a:prstClr val="black"/>
                </a:solidFill>
                <a:latin typeface="Calibri"/>
                <a:cs typeface="Calibri"/>
              </a:rPr>
              <a:t> </a:t>
            </a:r>
            <a:r>
              <a:rPr sz="1100" spc="-5" dirty="0" smtClean="0">
                <a:solidFill>
                  <a:prstClr val="black"/>
                </a:solidFill>
                <a:latin typeface="Calibri"/>
                <a:cs typeface="Calibri"/>
              </a:rPr>
              <a:t>and</a:t>
            </a:r>
            <a:r>
              <a:rPr lang="en-US" sz="1100" spc="-5" dirty="0" smtClean="0">
                <a:solidFill>
                  <a:prstClr val="black"/>
                </a:solidFill>
                <a:latin typeface="Calibri"/>
                <a:cs typeface="Calibri"/>
              </a:rPr>
              <a:t> activity services.</a:t>
            </a:r>
            <a:endParaRPr sz="1100" dirty="0">
              <a:solidFill>
                <a:prstClr val="black"/>
              </a:solidFill>
              <a:latin typeface="Calibri"/>
              <a:cs typeface="Calibri"/>
            </a:endParaRPr>
          </a:p>
        </p:txBody>
      </p:sp>
      <p:grpSp>
        <p:nvGrpSpPr>
          <p:cNvPr id="17" name="object 17"/>
          <p:cNvGrpSpPr/>
          <p:nvPr/>
        </p:nvGrpSpPr>
        <p:grpSpPr>
          <a:xfrm>
            <a:off x="2643887" y="1903479"/>
            <a:ext cx="6393815" cy="836294"/>
            <a:chOff x="1119886" y="1903479"/>
            <a:chExt cx="6393815" cy="836294"/>
          </a:xfrm>
        </p:grpSpPr>
        <p:sp>
          <p:nvSpPr>
            <p:cNvPr id="18" name="object 18"/>
            <p:cNvSpPr/>
            <p:nvPr/>
          </p:nvSpPr>
          <p:spPr>
            <a:xfrm>
              <a:off x="1126236" y="1941582"/>
              <a:ext cx="2197735" cy="791845"/>
            </a:xfrm>
            <a:custGeom>
              <a:avLst/>
              <a:gdLst/>
              <a:ahLst/>
              <a:cxnLst/>
              <a:rect l="l" t="t" r="r" b="b"/>
              <a:pathLst>
                <a:path w="2197735" h="791844">
                  <a:moveTo>
                    <a:pt x="0" y="791489"/>
                  </a:moveTo>
                  <a:lnTo>
                    <a:pt x="829513" y="791489"/>
                  </a:lnTo>
                  <a:lnTo>
                    <a:pt x="829513" y="0"/>
                  </a:lnTo>
                  <a:lnTo>
                    <a:pt x="2197684" y="0"/>
                  </a:lnTo>
                </a:path>
              </a:pathLst>
            </a:custGeom>
            <a:ln w="12700">
              <a:solidFill>
                <a:srgbClr val="808080"/>
              </a:solidFill>
            </a:ln>
          </p:spPr>
          <p:txBody>
            <a:bodyPr wrap="square" lIns="0" tIns="0" rIns="0" bIns="0" rtlCol="0"/>
            <a:lstStyle/>
            <a:p>
              <a:endParaRPr dirty="0">
                <a:solidFill>
                  <a:prstClr val="black"/>
                </a:solidFill>
                <a:latin typeface="Calibri"/>
              </a:endParaRPr>
            </a:p>
          </p:txBody>
        </p:sp>
        <p:sp>
          <p:nvSpPr>
            <p:cNvPr id="19" name="object 19"/>
            <p:cNvSpPr/>
            <p:nvPr/>
          </p:nvSpPr>
          <p:spPr>
            <a:xfrm>
              <a:off x="3311220" y="1903479"/>
              <a:ext cx="76200" cy="76200"/>
            </a:xfrm>
            <a:custGeom>
              <a:avLst/>
              <a:gdLst/>
              <a:ahLst/>
              <a:cxnLst/>
              <a:rect l="l" t="t" r="r" b="b"/>
              <a:pathLst>
                <a:path w="76200" h="76200">
                  <a:moveTo>
                    <a:pt x="0" y="0"/>
                  </a:moveTo>
                  <a:lnTo>
                    <a:pt x="0" y="76200"/>
                  </a:lnTo>
                  <a:lnTo>
                    <a:pt x="76200" y="38100"/>
                  </a:lnTo>
                  <a:lnTo>
                    <a:pt x="0" y="0"/>
                  </a:lnTo>
                  <a:close/>
                </a:path>
              </a:pathLst>
            </a:custGeom>
            <a:solidFill>
              <a:srgbClr val="808080"/>
            </a:solidFill>
          </p:spPr>
          <p:txBody>
            <a:bodyPr wrap="square" lIns="0" tIns="0" rIns="0" bIns="0" rtlCol="0"/>
            <a:lstStyle/>
            <a:p>
              <a:endParaRPr dirty="0">
                <a:solidFill>
                  <a:prstClr val="black"/>
                </a:solidFill>
                <a:latin typeface="Calibri"/>
              </a:endParaRPr>
            </a:p>
          </p:txBody>
        </p:sp>
        <p:sp>
          <p:nvSpPr>
            <p:cNvPr id="20" name="object 20"/>
            <p:cNvSpPr/>
            <p:nvPr/>
          </p:nvSpPr>
          <p:spPr>
            <a:xfrm>
              <a:off x="5623559" y="1956815"/>
              <a:ext cx="1885314" cy="431800"/>
            </a:xfrm>
            <a:custGeom>
              <a:avLst/>
              <a:gdLst/>
              <a:ahLst/>
              <a:cxnLst/>
              <a:rect l="l" t="t" r="r" b="b"/>
              <a:pathLst>
                <a:path w="1885315" h="431800">
                  <a:moveTo>
                    <a:pt x="0" y="0"/>
                  </a:moveTo>
                  <a:lnTo>
                    <a:pt x="1885188" y="0"/>
                  </a:lnTo>
                  <a:lnTo>
                    <a:pt x="1885188" y="431291"/>
                  </a:lnTo>
                  <a:lnTo>
                    <a:pt x="0" y="431291"/>
                  </a:lnTo>
                  <a:lnTo>
                    <a:pt x="0" y="0"/>
                  </a:lnTo>
                  <a:close/>
                </a:path>
              </a:pathLst>
            </a:custGeom>
            <a:ln w="9144">
              <a:solidFill>
                <a:srgbClr val="01397E"/>
              </a:solidFill>
            </a:ln>
          </p:spPr>
          <p:txBody>
            <a:bodyPr wrap="square" lIns="0" tIns="0" rIns="0" bIns="0" rtlCol="0"/>
            <a:lstStyle/>
            <a:p>
              <a:endParaRPr dirty="0">
                <a:solidFill>
                  <a:prstClr val="black"/>
                </a:solidFill>
                <a:latin typeface="Calibri"/>
              </a:endParaRPr>
            </a:p>
          </p:txBody>
        </p:sp>
      </p:grpSp>
      <p:sp>
        <p:nvSpPr>
          <p:cNvPr id="21" name="object 21"/>
          <p:cNvSpPr txBox="1"/>
          <p:nvPr/>
        </p:nvSpPr>
        <p:spPr>
          <a:xfrm>
            <a:off x="1770888" y="3483864"/>
            <a:ext cx="1323340" cy="1052852"/>
          </a:xfrm>
          <a:prstGeom prst="rect">
            <a:avLst/>
          </a:prstGeom>
          <a:ln w="9143">
            <a:solidFill>
              <a:srgbClr val="01397E"/>
            </a:solidFill>
          </a:ln>
        </p:spPr>
        <p:txBody>
          <a:bodyPr vert="horz" wrap="square" lIns="0" tIns="36830" rIns="0" bIns="0" rtlCol="0">
            <a:spAutoFit/>
          </a:bodyPr>
          <a:lstStyle/>
          <a:p>
            <a:pPr marL="90805" marR="116205">
              <a:spcBef>
                <a:spcPts val="290"/>
              </a:spcBef>
            </a:pPr>
            <a:r>
              <a:rPr sz="1100" b="1" dirty="0">
                <a:solidFill>
                  <a:prstClr val="black"/>
                </a:solidFill>
                <a:latin typeface="Calibri"/>
                <a:cs typeface="Calibri"/>
              </a:rPr>
              <a:t>3A) </a:t>
            </a:r>
            <a:r>
              <a:rPr sz="1100" spc="-5" dirty="0">
                <a:solidFill>
                  <a:prstClr val="black"/>
                </a:solidFill>
                <a:latin typeface="Calibri"/>
                <a:cs typeface="Calibri"/>
              </a:rPr>
              <a:t>Youth exposed </a:t>
            </a:r>
            <a:r>
              <a:rPr sz="1100" dirty="0">
                <a:solidFill>
                  <a:prstClr val="black"/>
                </a:solidFill>
                <a:latin typeface="Calibri"/>
                <a:cs typeface="Calibri"/>
              </a:rPr>
              <a:t> </a:t>
            </a:r>
            <a:r>
              <a:rPr sz="1100" spc="-5" dirty="0">
                <a:solidFill>
                  <a:prstClr val="black"/>
                </a:solidFill>
                <a:latin typeface="Calibri"/>
                <a:cs typeface="Calibri"/>
              </a:rPr>
              <a:t>to skilled trades </a:t>
            </a:r>
            <a:r>
              <a:rPr sz="1100" dirty="0">
                <a:solidFill>
                  <a:prstClr val="black"/>
                </a:solidFill>
                <a:latin typeface="Calibri"/>
                <a:cs typeface="Calibri"/>
              </a:rPr>
              <a:t> </a:t>
            </a:r>
            <a:r>
              <a:rPr sz="1100" spc="-5" dirty="0">
                <a:solidFill>
                  <a:prstClr val="black"/>
                </a:solidFill>
                <a:latin typeface="Calibri"/>
                <a:cs typeface="Calibri"/>
              </a:rPr>
              <a:t>through CEFGA </a:t>
            </a:r>
            <a:r>
              <a:rPr sz="1100" dirty="0">
                <a:solidFill>
                  <a:prstClr val="black"/>
                </a:solidFill>
                <a:latin typeface="Calibri"/>
                <a:cs typeface="Calibri"/>
              </a:rPr>
              <a:t>K- </a:t>
            </a:r>
            <a:r>
              <a:rPr sz="1100" spc="5" dirty="0">
                <a:solidFill>
                  <a:prstClr val="black"/>
                </a:solidFill>
                <a:latin typeface="Calibri"/>
                <a:cs typeface="Calibri"/>
              </a:rPr>
              <a:t> </a:t>
            </a:r>
            <a:r>
              <a:rPr sz="1100" dirty="0">
                <a:solidFill>
                  <a:prstClr val="black"/>
                </a:solidFill>
                <a:latin typeface="Calibri"/>
                <a:cs typeface="Calibri"/>
              </a:rPr>
              <a:t>12; Receives </a:t>
            </a:r>
            <a:r>
              <a:rPr sz="1100" spc="-5" dirty="0">
                <a:solidFill>
                  <a:prstClr val="black"/>
                </a:solidFill>
                <a:latin typeface="Calibri"/>
                <a:cs typeface="Calibri"/>
              </a:rPr>
              <a:t>initial </a:t>
            </a:r>
            <a:r>
              <a:rPr sz="1100" dirty="0">
                <a:solidFill>
                  <a:prstClr val="black"/>
                </a:solidFill>
                <a:latin typeface="Calibri"/>
                <a:cs typeface="Calibri"/>
              </a:rPr>
              <a:t> </a:t>
            </a:r>
            <a:r>
              <a:rPr sz="1100" spc="-5" dirty="0">
                <a:solidFill>
                  <a:prstClr val="black"/>
                </a:solidFill>
                <a:latin typeface="Calibri"/>
                <a:cs typeface="Calibri"/>
              </a:rPr>
              <a:t>training through </a:t>
            </a:r>
            <a:r>
              <a:rPr sz="1100" dirty="0">
                <a:solidFill>
                  <a:prstClr val="black"/>
                </a:solidFill>
                <a:latin typeface="Calibri"/>
                <a:cs typeface="Calibri"/>
              </a:rPr>
              <a:t> </a:t>
            </a:r>
            <a:r>
              <a:rPr sz="1100" spc="-5" dirty="0">
                <a:solidFill>
                  <a:prstClr val="black"/>
                </a:solidFill>
                <a:latin typeface="Calibri"/>
                <a:cs typeface="Calibri"/>
              </a:rPr>
              <a:t>C</a:t>
            </a:r>
            <a:r>
              <a:rPr sz="1100" spc="5" dirty="0">
                <a:solidFill>
                  <a:prstClr val="black"/>
                </a:solidFill>
                <a:latin typeface="Calibri"/>
                <a:cs typeface="Calibri"/>
              </a:rPr>
              <a:t>o</a:t>
            </a:r>
            <a:r>
              <a:rPr sz="1100" spc="-5" dirty="0">
                <a:solidFill>
                  <a:prstClr val="black"/>
                </a:solidFill>
                <a:latin typeface="Calibri"/>
                <a:cs typeface="Calibri"/>
              </a:rPr>
              <a:t>n</a:t>
            </a:r>
            <a:r>
              <a:rPr sz="1100" dirty="0">
                <a:solidFill>
                  <a:prstClr val="black"/>
                </a:solidFill>
                <a:latin typeface="Calibri"/>
                <a:cs typeface="Calibri"/>
              </a:rPr>
              <a:t>st</a:t>
            </a:r>
            <a:r>
              <a:rPr sz="1100" spc="-5" dirty="0">
                <a:solidFill>
                  <a:prstClr val="black"/>
                </a:solidFill>
                <a:latin typeface="Calibri"/>
                <a:cs typeface="Calibri"/>
              </a:rPr>
              <a:t>ru</a:t>
            </a:r>
            <a:r>
              <a:rPr sz="1100" dirty="0">
                <a:solidFill>
                  <a:prstClr val="black"/>
                </a:solidFill>
                <a:latin typeface="Calibri"/>
                <a:cs typeface="Calibri"/>
              </a:rPr>
              <a:t>c</a:t>
            </a:r>
            <a:r>
              <a:rPr sz="1100" spc="-10" dirty="0">
                <a:solidFill>
                  <a:prstClr val="black"/>
                </a:solidFill>
                <a:latin typeface="Calibri"/>
                <a:cs typeface="Calibri"/>
              </a:rPr>
              <a:t>t</a:t>
            </a:r>
            <a:r>
              <a:rPr sz="1100" spc="-5" dirty="0">
                <a:solidFill>
                  <a:prstClr val="black"/>
                </a:solidFill>
                <a:latin typeface="Calibri"/>
                <a:cs typeface="Calibri"/>
              </a:rPr>
              <a:t>i</a:t>
            </a:r>
            <a:r>
              <a:rPr sz="1100" spc="-10" dirty="0">
                <a:solidFill>
                  <a:prstClr val="black"/>
                </a:solidFill>
                <a:latin typeface="Calibri"/>
                <a:cs typeface="Calibri"/>
              </a:rPr>
              <a:t>o</a:t>
            </a:r>
            <a:r>
              <a:rPr sz="1100" dirty="0">
                <a:solidFill>
                  <a:prstClr val="black"/>
                </a:solidFill>
                <a:latin typeface="Calibri"/>
                <a:cs typeface="Calibri"/>
              </a:rPr>
              <a:t>n</a:t>
            </a:r>
            <a:r>
              <a:rPr sz="1100" spc="-40" dirty="0">
                <a:solidFill>
                  <a:prstClr val="black"/>
                </a:solidFill>
                <a:latin typeface="Calibri"/>
                <a:cs typeface="Calibri"/>
              </a:rPr>
              <a:t> </a:t>
            </a:r>
            <a:r>
              <a:rPr sz="1100" dirty="0">
                <a:solidFill>
                  <a:prstClr val="black"/>
                </a:solidFill>
                <a:latin typeface="Calibri"/>
                <a:cs typeface="Calibri"/>
              </a:rPr>
              <a:t>Re</a:t>
            </a:r>
            <a:r>
              <a:rPr sz="1100" spc="-5" dirty="0">
                <a:solidFill>
                  <a:prstClr val="black"/>
                </a:solidFill>
                <a:latin typeface="Calibri"/>
                <a:cs typeface="Calibri"/>
              </a:rPr>
              <a:t>ad</a:t>
            </a:r>
            <a:r>
              <a:rPr sz="1100" dirty="0">
                <a:solidFill>
                  <a:prstClr val="black"/>
                </a:solidFill>
                <a:latin typeface="Calibri"/>
                <a:cs typeface="Calibri"/>
              </a:rPr>
              <a:t>y</a:t>
            </a:r>
          </a:p>
        </p:txBody>
      </p:sp>
      <p:sp>
        <p:nvSpPr>
          <p:cNvPr id="22" name="object 22"/>
          <p:cNvSpPr txBox="1"/>
          <p:nvPr/>
        </p:nvSpPr>
        <p:spPr>
          <a:xfrm>
            <a:off x="7226528" y="1980438"/>
            <a:ext cx="1563370" cy="361950"/>
          </a:xfrm>
          <a:prstGeom prst="rect">
            <a:avLst/>
          </a:prstGeom>
        </p:spPr>
        <p:txBody>
          <a:bodyPr vert="horz" wrap="square" lIns="0" tIns="13335" rIns="0" bIns="0" rtlCol="0">
            <a:spAutoFit/>
          </a:bodyPr>
          <a:lstStyle/>
          <a:p>
            <a:pPr marL="12700" marR="5080">
              <a:spcBef>
                <a:spcPts val="105"/>
              </a:spcBef>
            </a:pPr>
            <a:r>
              <a:rPr sz="1100" b="1" dirty="0">
                <a:solidFill>
                  <a:prstClr val="black"/>
                </a:solidFill>
                <a:latin typeface="Calibri"/>
                <a:cs typeface="Calibri"/>
              </a:rPr>
              <a:t>2B)</a:t>
            </a:r>
            <a:r>
              <a:rPr sz="1100" b="1" spc="-35" dirty="0">
                <a:solidFill>
                  <a:prstClr val="black"/>
                </a:solidFill>
                <a:latin typeface="Calibri"/>
                <a:cs typeface="Calibri"/>
              </a:rPr>
              <a:t> </a:t>
            </a:r>
            <a:r>
              <a:rPr sz="1100" dirty="0">
                <a:solidFill>
                  <a:prstClr val="black"/>
                </a:solidFill>
                <a:latin typeface="Calibri"/>
                <a:cs typeface="Calibri"/>
              </a:rPr>
              <a:t>Youth</a:t>
            </a:r>
            <a:r>
              <a:rPr sz="1100" spc="-40" dirty="0">
                <a:solidFill>
                  <a:prstClr val="black"/>
                </a:solidFill>
                <a:latin typeface="Calibri"/>
                <a:cs typeface="Calibri"/>
              </a:rPr>
              <a:t> </a:t>
            </a:r>
            <a:r>
              <a:rPr sz="1100" dirty="0">
                <a:solidFill>
                  <a:prstClr val="black"/>
                </a:solidFill>
                <a:latin typeface="Calibri"/>
                <a:cs typeface="Calibri"/>
              </a:rPr>
              <a:t>receives</a:t>
            </a:r>
            <a:r>
              <a:rPr sz="1100" spc="-35" dirty="0">
                <a:solidFill>
                  <a:prstClr val="black"/>
                </a:solidFill>
                <a:latin typeface="Calibri"/>
                <a:cs typeface="Calibri"/>
              </a:rPr>
              <a:t> </a:t>
            </a:r>
            <a:r>
              <a:rPr sz="1100" dirty="0">
                <a:solidFill>
                  <a:prstClr val="black"/>
                </a:solidFill>
                <a:latin typeface="Calibri"/>
                <a:cs typeface="Calibri"/>
              </a:rPr>
              <a:t>support </a:t>
            </a:r>
            <a:r>
              <a:rPr sz="1100" spc="-235" dirty="0">
                <a:solidFill>
                  <a:prstClr val="black"/>
                </a:solidFill>
                <a:latin typeface="Calibri"/>
                <a:cs typeface="Calibri"/>
              </a:rPr>
              <a:t> </a:t>
            </a:r>
            <a:r>
              <a:rPr sz="1100" dirty="0">
                <a:solidFill>
                  <a:prstClr val="black"/>
                </a:solidFill>
                <a:latin typeface="Calibri"/>
                <a:cs typeface="Calibri"/>
              </a:rPr>
              <a:t>while</a:t>
            </a:r>
            <a:r>
              <a:rPr sz="1100" spc="-30" dirty="0">
                <a:solidFill>
                  <a:prstClr val="black"/>
                </a:solidFill>
                <a:latin typeface="Calibri"/>
                <a:cs typeface="Calibri"/>
              </a:rPr>
              <a:t> </a:t>
            </a:r>
            <a:r>
              <a:rPr sz="1100" spc="-5" dirty="0">
                <a:solidFill>
                  <a:prstClr val="black"/>
                </a:solidFill>
                <a:latin typeface="Calibri"/>
                <a:cs typeface="Calibri"/>
              </a:rPr>
              <a:t>in</a:t>
            </a:r>
            <a:r>
              <a:rPr sz="1100" spc="-10" dirty="0">
                <a:solidFill>
                  <a:prstClr val="black"/>
                </a:solidFill>
                <a:latin typeface="Calibri"/>
                <a:cs typeface="Calibri"/>
              </a:rPr>
              <a:t> </a:t>
            </a:r>
            <a:r>
              <a:rPr sz="1100" spc="-5" dirty="0">
                <a:solidFill>
                  <a:prstClr val="black"/>
                </a:solidFill>
                <a:latin typeface="Calibri"/>
                <a:cs typeface="Calibri"/>
              </a:rPr>
              <a:t>school.</a:t>
            </a:r>
            <a:endParaRPr sz="1100" dirty="0">
              <a:solidFill>
                <a:prstClr val="black"/>
              </a:solidFill>
              <a:latin typeface="Calibri"/>
              <a:cs typeface="Calibri"/>
            </a:endParaRPr>
          </a:p>
        </p:txBody>
      </p:sp>
      <p:grpSp>
        <p:nvGrpSpPr>
          <p:cNvPr id="23" name="object 23"/>
          <p:cNvGrpSpPr/>
          <p:nvPr/>
        </p:nvGrpSpPr>
        <p:grpSpPr>
          <a:xfrm>
            <a:off x="3607307" y="2081784"/>
            <a:ext cx="5941060" cy="1297305"/>
            <a:chOff x="2083307" y="2081783"/>
            <a:chExt cx="5941060" cy="1297305"/>
          </a:xfrm>
        </p:grpSpPr>
        <p:sp>
          <p:nvSpPr>
            <p:cNvPr id="24" name="object 24"/>
            <p:cNvSpPr/>
            <p:nvPr/>
          </p:nvSpPr>
          <p:spPr>
            <a:xfrm>
              <a:off x="4462971" y="2145243"/>
              <a:ext cx="3555365" cy="1227455"/>
            </a:xfrm>
            <a:custGeom>
              <a:avLst/>
              <a:gdLst/>
              <a:ahLst/>
              <a:cxnLst/>
              <a:rect l="l" t="t" r="r" b="b"/>
              <a:pathLst>
                <a:path w="3555365" h="1227454">
                  <a:moveTo>
                    <a:pt x="3554806" y="1227353"/>
                  </a:moveTo>
                  <a:lnTo>
                    <a:pt x="0" y="1227353"/>
                  </a:lnTo>
                  <a:lnTo>
                    <a:pt x="0" y="0"/>
                  </a:lnTo>
                </a:path>
              </a:pathLst>
            </a:custGeom>
            <a:ln w="12699">
              <a:solidFill>
                <a:srgbClr val="808080"/>
              </a:solidFill>
            </a:ln>
          </p:spPr>
          <p:txBody>
            <a:bodyPr wrap="square" lIns="0" tIns="0" rIns="0" bIns="0" rtlCol="0"/>
            <a:lstStyle/>
            <a:p>
              <a:endParaRPr dirty="0">
                <a:solidFill>
                  <a:prstClr val="black"/>
                </a:solidFill>
                <a:latin typeface="Calibri"/>
              </a:endParaRPr>
            </a:p>
          </p:txBody>
        </p:sp>
        <p:sp>
          <p:nvSpPr>
            <p:cNvPr id="25" name="object 25"/>
            <p:cNvSpPr/>
            <p:nvPr/>
          </p:nvSpPr>
          <p:spPr>
            <a:xfrm>
              <a:off x="4424433" y="2081786"/>
              <a:ext cx="76200" cy="78105"/>
            </a:xfrm>
            <a:custGeom>
              <a:avLst/>
              <a:gdLst/>
              <a:ahLst/>
              <a:cxnLst/>
              <a:rect l="l" t="t" r="r" b="b"/>
              <a:pathLst>
                <a:path w="76200" h="78105">
                  <a:moveTo>
                    <a:pt x="40881" y="0"/>
                  </a:moveTo>
                  <a:lnTo>
                    <a:pt x="0" y="74739"/>
                  </a:lnTo>
                  <a:lnTo>
                    <a:pt x="76149" y="77546"/>
                  </a:lnTo>
                  <a:lnTo>
                    <a:pt x="40881" y="0"/>
                  </a:lnTo>
                  <a:close/>
                </a:path>
              </a:pathLst>
            </a:custGeom>
            <a:solidFill>
              <a:srgbClr val="808080"/>
            </a:solidFill>
          </p:spPr>
          <p:txBody>
            <a:bodyPr wrap="square" lIns="0" tIns="0" rIns="0" bIns="0" rtlCol="0"/>
            <a:lstStyle/>
            <a:p>
              <a:endParaRPr dirty="0">
                <a:solidFill>
                  <a:prstClr val="black"/>
                </a:solidFill>
                <a:latin typeface="Calibri"/>
              </a:endParaRPr>
            </a:p>
          </p:txBody>
        </p:sp>
        <p:sp>
          <p:nvSpPr>
            <p:cNvPr id="26" name="object 26"/>
            <p:cNvSpPr/>
            <p:nvPr/>
          </p:nvSpPr>
          <p:spPr>
            <a:xfrm>
              <a:off x="2083307" y="2081783"/>
              <a:ext cx="1466215" cy="939165"/>
            </a:xfrm>
            <a:custGeom>
              <a:avLst/>
              <a:gdLst/>
              <a:ahLst/>
              <a:cxnLst/>
              <a:rect l="l" t="t" r="r" b="b"/>
              <a:pathLst>
                <a:path w="1466214" h="939164">
                  <a:moveTo>
                    <a:pt x="1466088" y="0"/>
                  </a:moveTo>
                  <a:lnTo>
                    <a:pt x="0" y="0"/>
                  </a:lnTo>
                  <a:lnTo>
                    <a:pt x="0" y="938784"/>
                  </a:lnTo>
                  <a:lnTo>
                    <a:pt x="1466088" y="938784"/>
                  </a:lnTo>
                  <a:lnTo>
                    <a:pt x="1466088" y="0"/>
                  </a:lnTo>
                  <a:close/>
                </a:path>
              </a:pathLst>
            </a:custGeom>
            <a:solidFill>
              <a:srgbClr val="FFFFFF"/>
            </a:solidFill>
          </p:spPr>
          <p:txBody>
            <a:bodyPr wrap="square" lIns="0" tIns="0" rIns="0" bIns="0" rtlCol="0"/>
            <a:lstStyle/>
            <a:p>
              <a:endParaRPr dirty="0">
                <a:solidFill>
                  <a:prstClr val="black"/>
                </a:solidFill>
                <a:latin typeface="Calibri"/>
              </a:endParaRPr>
            </a:p>
          </p:txBody>
        </p:sp>
      </p:grpSp>
      <p:sp>
        <p:nvSpPr>
          <p:cNvPr id="27" name="object 27"/>
          <p:cNvSpPr txBox="1"/>
          <p:nvPr/>
        </p:nvSpPr>
        <p:spPr>
          <a:xfrm>
            <a:off x="3607308" y="2081783"/>
            <a:ext cx="1466215" cy="884216"/>
          </a:xfrm>
          <a:prstGeom prst="rect">
            <a:avLst/>
          </a:prstGeom>
          <a:ln w="9144">
            <a:solidFill>
              <a:srgbClr val="01397E"/>
            </a:solidFill>
          </a:ln>
        </p:spPr>
        <p:txBody>
          <a:bodyPr vert="horz" wrap="square" lIns="0" tIns="37465" rIns="0" bIns="0" rtlCol="0">
            <a:spAutoFit/>
          </a:bodyPr>
          <a:lstStyle/>
          <a:p>
            <a:pPr marL="91440" marR="160020">
              <a:spcBef>
                <a:spcPts val="295"/>
              </a:spcBef>
            </a:pPr>
            <a:r>
              <a:rPr sz="1100" b="1" dirty="0">
                <a:solidFill>
                  <a:prstClr val="black"/>
                </a:solidFill>
                <a:latin typeface="Calibri"/>
                <a:cs typeface="Calibri"/>
              </a:rPr>
              <a:t>4A) </a:t>
            </a:r>
            <a:r>
              <a:rPr sz="1100" spc="-5" dirty="0">
                <a:solidFill>
                  <a:prstClr val="black"/>
                </a:solidFill>
                <a:latin typeface="Calibri"/>
                <a:cs typeface="Calibri"/>
              </a:rPr>
              <a:t>Youth </a:t>
            </a:r>
            <a:r>
              <a:rPr sz="1100" spc="-10" dirty="0">
                <a:solidFill>
                  <a:prstClr val="black"/>
                </a:solidFill>
                <a:latin typeface="Calibri"/>
                <a:cs typeface="Calibri"/>
              </a:rPr>
              <a:t>continues </a:t>
            </a:r>
            <a:r>
              <a:rPr sz="1100" spc="-5" dirty="0">
                <a:solidFill>
                  <a:prstClr val="black"/>
                </a:solidFill>
                <a:latin typeface="Calibri"/>
                <a:cs typeface="Calibri"/>
              </a:rPr>
              <a:t> upskilling</a:t>
            </a:r>
            <a:r>
              <a:rPr sz="1100" spc="-40" dirty="0">
                <a:solidFill>
                  <a:prstClr val="black"/>
                </a:solidFill>
                <a:latin typeface="Calibri"/>
                <a:cs typeface="Calibri"/>
              </a:rPr>
              <a:t> </a:t>
            </a:r>
            <a:r>
              <a:rPr sz="1100" spc="-5" dirty="0">
                <a:solidFill>
                  <a:prstClr val="black"/>
                </a:solidFill>
                <a:latin typeface="Calibri"/>
                <a:cs typeface="Calibri"/>
              </a:rPr>
              <a:t>at</a:t>
            </a:r>
            <a:r>
              <a:rPr sz="1100" spc="-30" dirty="0">
                <a:solidFill>
                  <a:prstClr val="black"/>
                </a:solidFill>
                <a:latin typeface="Calibri"/>
                <a:cs typeface="Calibri"/>
              </a:rPr>
              <a:t> </a:t>
            </a:r>
            <a:r>
              <a:rPr sz="1100" spc="-5" dirty="0">
                <a:solidFill>
                  <a:prstClr val="black"/>
                </a:solidFill>
                <a:latin typeface="Calibri"/>
                <a:cs typeface="Calibri"/>
              </a:rPr>
              <a:t>ATC-CWI </a:t>
            </a:r>
            <a:r>
              <a:rPr sz="1100" spc="-235" dirty="0">
                <a:solidFill>
                  <a:prstClr val="black"/>
                </a:solidFill>
                <a:latin typeface="Calibri"/>
                <a:cs typeface="Calibri"/>
              </a:rPr>
              <a:t> </a:t>
            </a:r>
            <a:r>
              <a:rPr sz="1100" spc="-5" dirty="0">
                <a:solidFill>
                  <a:prstClr val="black"/>
                </a:solidFill>
                <a:latin typeface="Calibri"/>
                <a:cs typeface="Calibri"/>
              </a:rPr>
              <a:t>after completing </a:t>
            </a:r>
            <a:r>
              <a:rPr sz="1100" dirty="0">
                <a:solidFill>
                  <a:prstClr val="black"/>
                </a:solidFill>
                <a:latin typeface="Calibri"/>
                <a:cs typeface="Calibri"/>
              </a:rPr>
              <a:t> </a:t>
            </a:r>
            <a:r>
              <a:rPr sz="1100" spc="-5" dirty="0">
                <a:solidFill>
                  <a:prstClr val="black"/>
                </a:solidFill>
                <a:latin typeface="Calibri"/>
                <a:cs typeface="Calibri"/>
              </a:rPr>
              <a:t>Construction </a:t>
            </a:r>
            <a:r>
              <a:rPr sz="1100" dirty="0">
                <a:solidFill>
                  <a:prstClr val="black"/>
                </a:solidFill>
                <a:latin typeface="Calibri"/>
                <a:cs typeface="Calibri"/>
              </a:rPr>
              <a:t>Ready </a:t>
            </a:r>
            <a:r>
              <a:rPr sz="1100" spc="5" dirty="0">
                <a:solidFill>
                  <a:prstClr val="black"/>
                </a:solidFill>
                <a:latin typeface="Calibri"/>
                <a:cs typeface="Calibri"/>
              </a:rPr>
              <a:t> </a:t>
            </a:r>
            <a:r>
              <a:rPr sz="1100" spc="-5" dirty="0">
                <a:solidFill>
                  <a:prstClr val="black"/>
                </a:solidFill>
                <a:latin typeface="Calibri"/>
                <a:cs typeface="Calibri"/>
              </a:rPr>
              <a:t>program</a:t>
            </a:r>
            <a:endParaRPr sz="1100" dirty="0">
              <a:solidFill>
                <a:prstClr val="black"/>
              </a:solidFill>
              <a:latin typeface="Calibri"/>
              <a:cs typeface="Calibri"/>
            </a:endParaRPr>
          </a:p>
        </p:txBody>
      </p:sp>
      <p:sp>
        <p:nvSpPr>
          <p:cNvPr id="28" name="object 28"/>
          <p:cNvSpPr txBox="1"/>
          <p:nvPr/>
        </p:nvSpPr>
        <p:spPr>
          <a:xfrm>
            <a:off x="6272785" y="2823972"/>
            <a:ext cx="2507615" cy="375744"/>
          </a:xfrm>
          <a:prstGeom prst="rect">
            <a:avLst/>
          </a:prstGeom>
          <a:ln w="9144">
            <a:solidFill>
              <a:srgbClr val="01397E"/>
            </a:solidFill>
          </a:ln>
        </p:spPr>
        <p:txBody>
          <a:bodyPr vert="horz" wrap="square" lIns="0" tIns="36830" rIns="0" bIns="0" rtlCol="0">
            <a:spAutoFit/>
          </a:bodyPr>
          <a:lstStyle/>
          <a:p>
            <a:pPr marL="93345">
              <a:spcBef>
                <a:spcPts val="290"/>
              </a:spcBef>
            </a:pPr>
            <a:r>
              <a:rPr sz="1100" b="1" dirty="0">
                <a:solidFill>
                  <a:prstClr val="black"/>
                </a:solidFill>
                <a:latin typeface="Calibri"/>
                <a:cs typeface="Calibri"/>
              </a:rPr>
              <a:t>1B)</a:t>
            </a:r>
            <a:r>
              <a:rPr sz="1100" b="1" spc="30" dirty="0">
                <a:solidFill>
                  <a:prstClr val="black"/>
                </a:solidFill>
                <a:latin typeface="Calibri"/>
                <a:cs typeface="Calibri"/>
              </a:rPr>
              <a:t> </a:t>
            </a:r>
            <a:r>
              <a:rPr sz="1100" spc="-5" dirty="0">
                <a:solidFill>
                  <a:prstClr val="black"/>
                </a:solidFill>
                <a:latin typeface="Calibri"/>
                <a:cs typeface="Calibri"/>
              </a:rPr>
              <a:t>Youth</a:t>
            </a:r>
            <a:r>
              <a:rPr sz="1100" spc="30" dirty="0">
                <a:solidFill>
                  <a:prstClr val="black"/>
                </a:solidFill>
                <a:latin typeface="Calibri"/>
                <a:cs typeface="Calibri"/>
              </a:rPr>
              <a:t> </a:t>
            </a:r>
            <a:r>
              <a:rPr sz="1100" spc="-5" dirty="0">
                <a:solidFill>
                  <a:prstClr val="black"/>
                </a:solidFill>
                <a:latin typeface="Calibri"/>
                <a:cs typeface="Calibri"/>
              </a:rPr>
              <a:t>enroll</a:t>
            </a:r>
            <a:r>
              <a:rPr sz="1100" spc="20" dirty="0">
                <a:solidFill>
                  <a:prstClr val="black"/>
                </a:solidFill>
                <a:latin typeface="Calibri"/>
                <a:cs typeface="Calibri"/>
              </a:rPr>
              <a:t> </a:t>
            </a:r>
            <a:r>
              <a:rPr sz="1100" spc="-5" dirty="0">
                <a:solidFill>
                  <a:prstClr val="black"/>
                </a:solidFill>
                <a:latin typeface="Calibri"/>
                <a:cs typeface="Calibri"/>
              </a:rPr>
              <a:t>in</a:t>
            </a:r>
            <a:r>
              <a:rPr sz="1100" spc="25" dirty="0">
                <a:solidFill>
                  <a:prstClr val="black"/>
                </a:solidFill>
                <a:latin typeface="Calibri"/>
                <a:cs typeface="Calibri"/>
              </a:rPr>
              <a:t> </a:t>
            </a:r>
            <a:r>
              <a:rPr sz="1100" spc="-5" dirty="0">
                <a:solidFill>
                  <a:prstClr val="black"/>
                </a:solidFill>
                <a:latin typeface="Calibri"/>
                <a:cs typeface="Calibri"/>
              </a:rPr>
              <a:t>ATC</a:t>
            </a:r>
            <a:r>
              <a:rPr sz="1100" spc="20" dirty="0">
                <a:solidFill>
                  <a:prstClr val="black"/>
                </a:solidFill>
                <a:latin typeface="Calibri"/>
                <a:cs typeface="Calibri"/>
              </a:rPr>
              <a:t> </a:t>
            </a:r>
            <a:r>
              <a:rPr sz="1100" dirty="0">
                <a:solidFill>
                  <a:prstClr val="black"/>
                </a:solidFill>
                <a:latin typeface="Calibri"/>
                <a:cs typeface="Calibri"/>
              </a:rPr>
              <a:t>directly</a:t>
            </a:r>
            <a:r>
              <a:rPr sz="1100" spc="30" dirty="0">
                <a:solidFill>
                  <a:prstClr val="black"/>
                </a:solidFill>
                <a:latin typeface="Calibri"/>
                <a:cs typeface="Calibri"/>
              </a:rPr>
              <a:t> </a:t>
            </a:r>
            <a:r>
              <a:rPr sz="1100" dirty="0">
                <a:solidFill>
                  <a:prstClr val="black"/>
                </a:solidFill>
                <a:latin typeface="Calibri"/>
                <a:cs typeface="Calibri"/>
              </a:rPr>
              <a:t>to</a:t>
            </a:r>
            <a:r>
              <a:rPr sz="1100" spc="25" dirty="0">
                <a:solidFill>
                  <a:prstClr val="black"/>
                </a:solidFill>
                <a:latin typeface="Calibri"/>
                <a:cs typeface="Calibri"/>
              </a:rPr>
              <a:t> </a:t>
            </a:r>
            <a:r>
              <a:rPr sz="1100" dirty="0">
                <a:solidFill>
                  <a:prstClr val="black"/>
                </a:solidFill>
                <a:latin typeface="Calibri"/>
                <a:cs typeface="Calibri"/>
              </a:rPr>
              <a:t>receive </a:t>
            </a:r>
            <a:r>
              <a:rPr sz="1100" spc="-235" dirty="0">
                <a:solidFill>
                  <a:prstClr val="black"/>
                </a:solidFill>
                <a:latin typeface="Calibri"/>
                <a:cs typeface="Calibri"/>
              </a:rPr>
              <a:t> </a:t>
            </a:r>
            <a:r>
              <a:rPr sz="1100" dirty="0">
                <a:solidFill>
                  <a:prstClr val="black"/>
                </a:solidFill>
                <a:latin typeface="Calibri"/>
                <a:cs typeface="Calibri"/>
              </a:rPr>
              <a:t>TCC</a:t>
            </a:r>
            <a:r>
              <a:rPr sz="1100" spc="-25" dirty="0">
                <a:solidFill>
                  <a:prstClr val="black"/>
                </a:solidFill>
                <a:latin typeface="Calibri"/>
                <a:cs typeface="Calibri"/>
              </a:rPr>
              <a:t> </a:t>
            </a:r>
            <a:r>
              <a:rPr sz="1100" dirty="0">
                <a:solidFill>
                  <a:prstClr val="black"/>
                </a:solidFill>
                <a:latin typeface="Calibri"/>
                <a:cs typeface="Calibri"/>
              </a:rPr>
              <a:t>or</a:t>
            </a:r>
            <a:r>
              <a:rPr sz="1100" spc="-25" dirty="0">
                <a:solidFill>
                  <a:prstClr val="black"/>
                </a:solidFill>
                <a:latin typeface="Calibri"/>
                <a:cs typeface="Calibri"/>
              </a:rPr>
              <a:t> </a:t>
            </a:r>
            <a:r>
              <a:rPr sz="1100" dirty="0">
                <a:solidFill>
                  <a:prstClr val="black"/>
                </a:solidFill>
                <a:latin typeface="Calibri"/>
                <a:cs typeface="Calibri"/>
              </a:rPr>
              <a:t>diploma</a:t>
            </a:r>
            <a:r>
              <a:rPr sz="1100" spc="-20" dirty="0">
                <a:solidFill>
                  <a:prstClr val="black"/>
                </a:solidFill>
                <a:latin typeface="Calibri"/>
                <a:cs typeface="Calibri"/>
              </a:rPr>
              <a:t> </a:t>
            </a:r>
            <a:r>
              <a:rPr sz="1100" dirty="0">
                <a:solidFill>
                  <a:prstClr val="black"/>
                </a:solidFill>
                <a:latin typeface="Calibri"/>
                <a:cs typeface="Calibri"/>
              </a:rPr>
              <a:t>approved</a:t>
            </a:r>
            <a:r>
              <a:rPr sz="1100" spc="-25" dirty="0">
                <a:solidFill>
                  <a:prstClr val="black"/>
                </a:solidFill>
                <a:latin typeface="Calibri"/>
                <a:cs typeface="Calibri"/>
              </a:rPr>
              <a:t> </a:t>
            </a:r>
            <a:r>
              <a:rPr sz="1100" dirty="0">
                <a:solidFill>
                  <a:prstClr val="black"/>
                </a:solidFill>
                <a:latin typeface="Calibri"/>
                <a:cs typeface="Calibri"/>
              </a:rPr>
              <a:t>under</a:t>
            </a:r>
            <a:r>
              <a:rPr sz="1100" spc="-20" dirty="0">
                <a:solidFill>
                  <a:prstClr val="black"/>
                </a:solidFill>
                <a:latin typeface="Calibri"/>
                <a:cs typeface="Calibri"/>
              </a:rPr>
              <a:t> </a:t>
            </a:r>
            <a:r>
              <a:rPr sz="1100" dirty="0">
                <a:solidFill>
                  <a:prstClr val="black"/>
                </a:solidFill>
                <a:latin typeface="Calibri"/>
                <a:cs typeface="Calibri"/>
              </a:rPr>
              <a:t>JCSP</a:t>
            </a:r>
          </a:p>
        </p:txBody>
      </p:sp>
      <p:grpSp>
        <p:nvGrpSpPr>
          <p:cNvPr id="29" name="object 29"/>
          <p:cNvGrpSpPr/>
          <p:nvPr/>
        </p:nvGrpSpPr>
        <p:grpSpPr>
          <a:xfrm>
            <a:off x="9413557" y="725234"/>
            <a:ext cx="746760" cy="200025"/>
            <a:chOff x="7889557" y="725233"/>
            <a:chExt cx="746760" cy="200025"/>
          </a:xfrm>
        </p:grpSpPr>
        <p:sp>
          <p:nvSpPr>
            <p:cNvPr id="30" name="object 30"/>
            <p:cNvSpPr/>
            <p:nvPr/>
          </p:nvSpPr>
          <p:spPr>
            <a:xfrm>
              <a:off x="7894319" y="729995"/>
              <a:ext cx="0" cy="181610"/>
            </a:xfrm>
            <a:custGeom>
              <a:avLst/>
              <a:gdLst/>
              <a:ahLst/>
              <a:cxnLst/>
              <a:rect l="l" t="t" r="r" b="b"/>
              <a:pathLst>
                <a:path h="181609">
                  <a:moveTo>
                    <a:pt x="0" y="0"/>
                  </a:moveTo>
                  <a:lnTo>
                    <a:pt x="0" y="181584"/>
                  </a:lnTo>
                </a:path>
              </a:pathLst>
            </a:custGeom>
            <a:ln w="9144">
              <a:solidFill>
                <a:srgbClr val="808080"/>
              </a:solidFill>
            </a:ln>
          </p:spPr>
          <p:txBody>
            <a:bodyPr wrap="square" lIns="0" tIns="0" rIns="0" bIns="0" rtlCol="0"/>
            <a:lstStyle/>
            <a:p>
              <a:endParaRPr dirty="0">
                <a:solidFill>
                  <a:prstClr val="black"/>
                </a:solidFill>
                <a:latin typeface="Calibri"/>
              </a:endParaRPr>
            </a:p>
          </p:txBody>
        </p:sp>
        <p:sp>
          <p:nvSpPr>
            <p:cNvPr id="31" name="object 31"/>
            <p:cNvSpPr/>
            <p:nvPr/>
          </p:nvSpPr>
          <p:spPr>
            <a:xfrm>
              <a:off x="7895081" y="899159"/>
              <a:ext cx="741045" cy="26034"/>
            </a:xfrm>
            <a:custGeom>
              <a:avLst/>
              <a:gdLst/>
              <a:ahLst/>
              <a:cxnLst/>
              <a:rect l="l" t="t" r="r" b="b"/>
              <a:pathLst>
                <a:path w="741045" h="26034">
                  <a:moveTo>
                    <a:pt x="0" y="25907"/>
                  </a:moveTo>
                  <a:lnTo>
                    <a:pt x="741032" y="25907"/>
                  </a:lnTo>
                  <a:lnTo>
                    <a:pt x="741032" y="0"/>
                  </a:lnTo>
                  <a:lnTo>
                    <a:pt x="0" y="0"/>
                  </a:lnTo>
                  <a:lnTo>
                    <a:pt x="0" y="25907"/>
                  </a:lnTo>
                  <a:close/>
                </a:path>
              </a:pathLst>
            </a:custGeom>
            <a:solidFill>
              <a:srgbClr val="808080"/>
            </a:solidFill>
          </p:spPr>
          <p:txBody>
            <a:bodyPr wrap="square" lIns="0" tIns="0" rIns="0" bIns="0" rtlCol="0"/>
            <a:lstStyle/>
            <a:p>
              <a:endParaRPr dirty="0">
                <a:solidFill>
                  <a:prstClr val="black"/>
                </a:solidFill>
                <a:latin typeface="Calibri"/>
              </a:endParaRPr>
            </a:p>
          </p:txBody>
        </p:sp>
        <p:sp>
          <p:nvSpPr>
            <p:cNvPr id="32" name="object 32"/>
            <p:cNvSpPr/>
            <p:nvPr/>
          </p:nvSpPr>
          <p:spPr>
            <a:xfrm>
              <a:off x="7928495" y="726439"/>
              <a:ext cx="707390" cy="155575"/>
            </a:xfrm>
            <a:custGeom>
              <a:avLst/>
              <a:gdLst/>
              <a:ahLst/>
              <a:cxnLst/>
              <a:rect l="l" t="t" r="r" b="b"/>
              <a:pathLst>
                <a:path w="707390" h="155575">
                  <a:moveTo>
                    <a:pt x="707135" y="0"/>
                  </a:moveTo>
                  <a:lnTo>
                    <a:pt x="0" y="0"/>
                  </a:lnTo>
                  <a:lnTo>
                    <a:pt x="0" y="155448"/>
                  </a:lnTo>
                  <a:lnTo>
                    <a:pt x="707135" y="155448"/>
                  </a:lnTo>
                  <a:lnTo>
                    <a:pt x="707135" y="0"/>
                  </a:lnTo>
                  <a:close/>
                </a:path>
              </a:pathLst>
            </a:custGeom>
            <a:solidFill>
              <a:srgbClr val="FFFF00"/>
            </a:solidFill>
          </p:spPr>
          <p:txBody>
            <a:bodyPr wrap="square" lIns="0" tIns="0" rIns="0" bIns="0" rtlCol="0"/>
            <a:lstStyle/>
            <a:p>
              <a:endParaRPr dirty="0">
                <a:solidFill>
                  <a:prstClr val="black"/>
                </a:solidFill>
                <a:latin typeface="Calibri"/>
              </a:endParaRPr>
            </a:p>
          </p:txBody>
        </p:sp>
      </p:grpSp>
      <p:grpSp>
        <p:nvGrpSpPr>
          <p:cNvPr id="33" name="object 33"/>
          <p:cNvGrpSpPr/>
          <p:nvPr/>
        </p:nvGrpSpPr>
        <p:grpSpPr>
          <a:xfrm>
            <a:off x="2720339" y="925067"/>
            <a:ext cx="7141845" cy="2341880"/>
            <a:chOff x="1196338" y="925067"/>
            <a:chExt cx="7141845" cy="2341880"/>
          </a:xfrm>
        </p:grpSpPr>
        <p:pic>
          <p:nvPicPr>
            <p:cNvPr id="34" name="object 34"/>
            <p:cNvPicPr/>
            <p:nvPr/>
          </p:nvPicPr>
          <p:blipFill>
            <a:blip r:embed="rId6" cstate="print"/>
            <a:stretch>
              <a:fillRect/>
            </a:stretch>
          </p:blipFill>
          <p:spPr>
            <a:xfrm>
              <a:off x="3442715" y="1696211"/>
              <a:ext cx="1801367" cy="367283"/>
            </a:xfrm>
            <a:prstGeom prst="rect">
              <a:avLst/>
            </a:prstGeom>
          </p:spPr>
        </p:pic>
        <p:sp>
          <p:nvSpPr>
            <p:cNvPr id="35" name="object 35"/>
            <p:cNvSpPr/>
            <p:nvPr/>
          </p:nvSpPr>
          <p:spPr>
            <a:xfrm>
              <a:off x="5244083" y="1879091"/>
              <a:ext cx="3056255" cy="188595"/>
            </a:xfrm>
            <a:custGeom>
              <a:avLst/>
              <a:gdLst/>
              <a:ahLst/>
              <a:cxnLst/>
              <a:rect l="l" t="t" r="r" b="b"/>
              <a:pathLst>
                <a:path w="3056254" h="188594">
                  <a:moveTo>
                    <a:pt x="0" y="0"/>
                  </a:moveTo>
                  <a:lnTo>
                    <a:pt x="3055874" y="0"/>
                  </a:lnTo>
                  <a:lnTo>
                    <a:pt x="3055874" y="188531"/>
                  </a:lnTo>
                </a:path>
              </a:pathLst>
            </a:custGeom>
            <a:ln w="12700">
              <a:solidFill>
                <a:srgbClr val="808080"/>
              </a:solidFill>
            </a:ln>
          </p:spPr>
          <p:txBody>
            <a:bodyPr wrap="square" lIns="0" tIns="0" rIns="0" bIns="0" rtlCol="0"/>
            <a:lstStyle/>
            <a:p>
              <a:endParaRPr dirty="0">
                <a:solidFill>
                  <a:prstClr val="black"/>
                </a:solidFill>
                <a:latin typeface="Calibri"/>
              </a:endParaRPr>
            </a:p>
          </p:txBody>
        </p:sp>
        <p:sp>
          <p:nvSpPr>
            <p:cNvPr id="36" name="object 36"/>
            <p:cNvSpPr/>
            <p:nvPr/>
          </p:nvSpPr>
          <p:spPr>
            <a:xfrm>
              <a:off x="8261861" y="2054918"/>
              <a:ext cx="76200" cy="76200"/>
            </a:xfrm>
            <a:custGeom>
              <a:avLst/>
              <a:gdLst/>
              <a:ahLst/>
              <a:cxnLst/>
              <a:rect l="l" t="t" r="r" b="b"/>
              <a:pathLst>
                <a:path w="76200" h="76200">
                  <a:moveTo>
                    <a:pt x="76200" y="0"/>
                  </a:moveTo>
                  <a:lnTo>
                    <a:pt x="0" y="0"/>
                  </a:lnTo>
                  <a:lnTo>
                    <a:pt x="38100" y="76200"/>
                  </a:lnTo>
                  <a:lnTo>
                    <a:pt x="76200" y="0"/>
                  </a:lnTo>
                  <a:close/>
                </a:path>
              </a:pathLst>
            </a:custGeom>
            <a:solidFill>
              <a:srgbClr val="808080"/>
            </a:solidFill>
          </p:spPr>
          <p:txBody>
            <a:bodyPr wrap="square" lIns="0" tIns="0" rIns="0" bIns="0" rtlCol="0"/>
            <a:lstStyle/>
            <a:p>
              <a:endParaRPr dirty="0">
                <a:solidFill>
                  <a:prstClr val="black"/>
                </a:solidFill>
                <a:latin typeface="Calibri"/>
              </a:endParaRPr>
            </a:p>
          </p:txBody>
        </p:sp>
        <p:sp>
          <p:nvSpPr>
            <p:cNvPr id="37" name="object 37"/>
            <p:cNvSpPr/>
            <p:nvPr/>
          </p:nvSpPr>
          <p:spPr>
            <a:xfrm>
              <a:off x="1259839" y="3038853"/>
              <a:ext cx="1352550" cy="221615"/>
            </a:xfrm>
            <a:custGeom>
              <a:avLst/>
              <a:gdLst/>
              <a:ahLst/>
              <a:cxnLst/>
              <a:rect l="l" t="t" r="r" b="b"/>
              <a:pathLst>
                <a:path w="1352550" h="221614">
                  <a:moveTo>
                    <a:pt x="1352511" y="221500"/>
                  </a:moveTo>
                  <a:lnTo>
                    <a:pt x="644499" y="221500"/>
                  </a:lnTo>
                  <a:lnTo>
                    <a:pt x="644499" y="0"/>
                  </a:lnTo>
                  <a:lnTo>
                    <a:pt x="0" y="0"/>
                  </a:lnTo>
                </a:path>
              </a:pathLst>
            </a:custGeom>
            <a:ln w="12700">
              <a:solidFill>
                <a:srgbClr val="808080"/>
              </a:solidFill>
            </a:ln>
          </p:spPr>
          <p:txBody>
            <a:bodyPr wrap="square" lIns="0" tIns="0" rIns="0" bIns="0" rtlCol="0"/>
            <a:lstStyle/>
            <a:p>
              <a:endParaRPr dirty="0">
                <a:solidFill>
                  <a:prstClr val="black"/>
                </a:solidFill>
                <a:latin typeface="Calibri"/>
              </a:endParaRPr>
            </a:p>
          </p:txBody>
        </p:sp>
        <p:sp>
          <p:nvSpPr>
            <p:cNvPr id="38" name="object 38"/>
            <p:cNvSpPr/>
            <p:nvPr/>
          </p:nvSpPr>
          <p:spPr>
            <a:xfrm>
              <a:off x="1196338" y="3000758"/>
              <a:ext cx="76200" cy="76200"/>
            </a:xfrm>
            <a:custGeom>
              <a:avLst/>
              <a:gdLst/>
              <a:ahLst/>
              <a:cxnLst/>
              <a:rect l="l" t="t" r="r" b="b"/>
              <a:pathLst>
                <a:path w="76200" h="76200">
                  <a:moveTo>
                    <a:pt x="76200" y="0"/>
                  </a:moveTo>
                  <a:lnTo>
                    <a:pt x="0" y="38100"/>
                  </a:lnTo>
                  <a:lnTo>
                    <a:pt x="76200" y="76200"/>
                  </a:lnTo>
                  <a:lnTo>
                    <a:pt x="76200" y="0"/>
                  </a:lnTo>
                  <a:close/>
                </a:path>
              </a:pathLst>
            </a:custGeom>
            <a:solidFill>
              <a:srgbClr val="808080"/>
            </a:solidFill>
          </p:spPr>
          <p:txBody>
            <a:bodyPr wrap="square" lIns="0" tIns="0" rIns="0" bIns="0" rtlCol="0"/>
            <a:lstStyle/>
            <a:p>
              <a:endParaRPr dirty="0">
                <a:solidFill>
                  <a:prstClr val="black"/>
                </a:solidFill>
                <a:latin typeface="Calibri"/>
              </a:endParaRPr>
            </a:p>
          </p:txBody>
        </p:sp>
        <p:sp>
          <p:nvSpPr>
            <p:cNvPr id="39" name="object 39"/>
            <p:cNvSpPr/>
            <p:nvPr/>
          </p:nvSpPr>
          <p:spPr>
            <a:xfrm>
              <a:off x="4343399" y="1501145"/>
              <a:ext cx="1859280" cy="240665"/>
            </a:xfrm>
            <a:custGeom>
              <a:avLst/>
              <a:gdLst/>
              <a:ahLst/>
              <a:cxnLst/>
              <a:rect l="l" t="t" r="r" b="b"/>
              <a:pathLst>
                <a:path w="1859279" h="240664">
                  <a:moveTo>
                    <a:pt x="0" y="240652"/>
                  </a:moveTo>
                  <a:lnTo>
                    <a:pt x="0" y="0"/>
                  </a:lnTo>
                  <a:lnTo>
                    <a:pt x="1858860" y="0"/>
                  </a:lnTo>
                </a:path>
              </a:pathLst>
            </a:custGeom>
            <a:ln w="12700">
              <a:solidFill>
                <a:srgbClr val="808080"/>
              </a:solidFill>
            </a:ln>
          </p:spPr>
          <p:txBody>
            <a:bodyPr wrap="square" lIns="0" tIns="0" rIns="0" bIns="0" rtlCol="0"/>
            <a:lstStyle/>
            <a:p>
              <a:endParaRPr dirty="0">
                <a:solidFill>
                  <a:prstClr val="black"/>
                </a:solidFill>
                <a:latin typeface="Calibri"/>
              </a:endParaRPr>
            </a:p>
          </p:txBody>
        </p:sp>
        <p:sp>
          <p:nvSpPr>
            <p:cNvPr id="40" name="object 40"/>
            <p:cNvSpPr/>
            <p:nvPr/>
          </p:nvSpPr>
          <p:spPr>
            <a:xfrm>
              <a:off x="6189563" y="1463039"/>
              <a:ext cx="76200" cy="76200"/>
            </a:xfrm>
            <a:custGeom>
              <a:avLst/>
              <a:gdLst/>
              <a:ahLst/>
              <a:cxnLst/>
              <a:rect l="l" t="t" r="r" b="b"/>
              <a:pathLst>
                <a:path w="76200" h="76200">
                  <a:moveTo>
                    <a:pt x="0" y="0"/>
                  </a:moveTo>
                  <a:lnTo>
                    <a:pt x="0" y="76200"/>
                  </a:lnTo>
                  <a:lnTo>
                    <a:pt x="76200" y="38100"/>
                  </a:lnTo>
                  <a:lnTo>
                    <a:pt x="0" y="0"/>
                  </a:lnTo>
                  <a:close/>
                </a:path>
              </a:pathLst>
            </a:custGeom>
            <a:solidFill>
              <a:srgbClr val="808080"/>
            </a:solidFill>
          </p:spPr>
          <p:txBody>
            <a:bodyPr wrap="square" lIns="0" tIns="0" rIns="0" bIns="0" rtlCol="0"/>
            <a:lstStyle/>
            <a:p>
              <a:endParaRPr dirty="0">
                <a:solidFill>
                  <a:prstClr val="black"/>
                </a:solidFill>
                <a:latin typeface="Calibri"/>
              </a:endParaRPr>
            </a:p>
          </p:txBody>
        </p:sp>
        <p:pic>
          <p:nvPicPr>
            <p:cNvPr id="41" name="object 41"/>
            <p:cNvPicPr/>
            <p:nvPr/>
          </p:nvPicPr>
          <p:blipFill>
            <a:blip r:embed="rId7" cstate="print"/>
            <a:stretch>
              <a:fillRect/>
            </a:stretch>
          </p:blipFill>
          <p:spPr>
            <a:xfrm>
              <a:off x="6426707" y="925067"/>
              <a:ext cx="1350263" cy="778763"/>
            </a:xfrm>
            <a:prstGeom prst="rect">
              <a:avLst/>
            </a:prstGeom>
          </p:spPr>
        </p:pic>
      </p:grpSp>
      <p:sp>
        <p:nvSpPr>
          <p:cNvPr id="42" name="object 42"/>
          <p:cNvSpPr txBox="1"/>
          <p:nvPr/>
        </p:nvSpPr>
        <p:spPr>
          <a:xfrm>
            <a:off x="9422893" y="709165"/>
            <a:ext cx="737235" cy="166071"/>
          </a:xfrm>
          <a:prstGeom prst="rect">
            <a:avLst/>
          </a:prstGeom>
        </p:spPr>
        <p:txBody>
          <a:bodyPr vert="horz" wrap="square" lIns="0" tIns="12065" rIns="0" bIns="0" rtlCol="0">
            <a:spAutoFit/>
          </a:bodyPr>
          <a:lstStyle/>
          <a:p>
            <a:pPr marL="29209">
              <a:spcBef>
                <a:spcPts val="95"/>
              </a:spcBef>
            </a:pPr>
            <a:r>
              <a:rPr sz="1000" spc="-5" dirty="0">
                <a:solidFill>
                  <a:srgbClr val="808080"/>
                </a:solidFill>
                <a:latin typeface="Calibri"/>
                <a:cs typeface="Calibri"/>
              </a:rPr>
              <a:t>ILL</a:t>
            </a:r>
            <a:r>
              <a:rPr sz="1000" spc="-10" dirty="0">
                <a:solidFill>
                  <a:srgbClr val="808080"/>
                </a:solidFill>
                <a:latin typeface="Calibri"/>
                <a:cs typeface="Calibri"/>
              </a:rPr>
              <a:t>US</a:t>
            </a:r>
            <a:r>
              <a:rPr sz="1000" spc="-15" dirty="0">
                <a:solidFill>
                  <a:srgbClr val="808080"/>
                </a:solidFill>
                <a:latin typeface="Calibri"/>
                <a:cs typeface="Calibri"/>
              </a:rPr>
              <a:t>T</a:t>
            </a:r>
            <a:r>
              <a:rPr sz="1000" spc="-10" dirty="0">
                <a:solidFill>
                  <a:srgbClr val="808080"/>
                </a:solidFill>
                <a:latin typeface="Calibri"/>
                <a:cs typeface="Calibri"/>
              </a:rPr>
              <a:t>RA</a:t>
            </a:r>
            <a:r>
              <a:rPr sz="1000" spc="-15" dirty="0">
                <a:solidFill>
                  <a:srgbClr val="808080"/>
                </a:solidFill>
                <a:latin typeface="Calibri"/>
                <a:cs typeface="Calibri"/>
              </a:rPr>
              <a:t>T</a:t>
            </a:r>
            <a:r>
              <a:rPr sz="1000" spc="-5" dirty="0">
                <a:solidFill>
                  <a:srgbClr val="808080"/>
                </a:solidFill>
                <a:latin typeface="Calibri"/>
                <a:cs typeface="Calibri"/>
              </a:rPr>
              <a:t>I</a:t>
            </a:r>
            <a:r>
              <a:rPr sz="1000" spc="-10" dirty="0">
                <a:solidFill>
                  <a:srgbClr val="808080"/>
                </a:solidFill>
                <a:latin typeface="Calibri"/>
                <a:cs typeface="Calibri"/>
              </a:rPr>
              <a:t>V</a:t>
            </a:r>
            <a:r>
              <a:rPr sz="1000" spc="-5" dirty="0">
                <a:solidFill>
                  <a:srgbClr val="808080"/>
                </a:solidFill>
                <a:latin typeface="Calibri"/>
                <a:cs typeface="Calibri"/>
              </a:rPr>
              <a:t>E</a:t>
            </a:r>
            <a:endParaRPr sz="1000" dirty="0">
              <a:solidFill>
                <a:prstClr val="black"/>
              </a:solidFill>
              <a:latin typeface="Calibri"/>
              <a:cs typeface="Calibri"/>
            </a:endParaRPr>
          </a:p>
        </p:txBody>
      </p:sp>
      <p:grpSp>
        <p:nvGrpSpPr>
          <p:cNvPr id="43" name="object 43"/>
          <p:cNvGrpSpPr/>
          <p:nvPr/>
        </p:nvGrpSpPr>
        <p:grpSpPr>
          <a:xfrm>
            <a:off x="9413747" y="729995"/>
            <a:ext cx="746760" cy="195580"/>
            <a:chOff x="7889747" y="729995"/>
            <a:chExt cx="746760" cy="195580"/>
          </a:xfrm>
        </p:grpSpPr>
        <p:sp>
          <p:nvSpPr>
            <p:cNvPr id="44" name="object 44"/>
            <p:cNvSpPr/>
            <p:nvPr/>
          </p:nvSpPr>
          <p:spPr>
            <a:xfrm>
              <a:off x="7894319" y="729995"/>
              <a:ext cx="0" cy="181610"/>
            </a:xfrm>
            <a:custGeom>
              <a:avLst/>
              <a:gdLst/>
              <a:ahLst/>
              <a:cxnLst/>
              <a:rect l="l" t="t" r="r" b="b"/>
              <a:pathLst>
                <a:path h="181609">
                  <a:moveTo>
                    <a:pt x="0" y="0"/>
                  </a:moveTo>
                  <a:lnTo>
                    <a:pt x="0" y="181584"/>
                  </a:lnTo>
                </a:path>
              </a:pathLst>
            </a:custGeom>
            <a:ln w="9144">
              <a:solidFill>
                <a:srgbClr val="808080"/>
              </a:solidFill>
            </a:ln>
          </p:spPr>
          <p:txBody>
            <a:bodyPr wrap="square" lIns="0" tIns="0" rIns="0" bIns="0" rtlCol="0"/>
            <a:lstStyle/>
            <a:p>
              <a:endParaRPr dirty="0">
                <a:solidFill>
                  <a:prstClr val="black"/>
                </a:solidFill>
                <a:latin typeface="Calibri"/>
              </a:endParaRPr>
            </a:p>
          </p:txBody>
        </p:sp>
        <p:sp>
          <p:nvSpPr>
            <p:cNvPr id="45" name="object 45"/>
            <p:cNvSpPr/>
            <p:nvPr/>
          </p:nvSpPr>
          <p:spPr>
            <a:xfrm>
              <a:off x="7895081" y="899159"/>
              <a:ext cx="741045" cy="26034"/>
            </a:xfrm>
            <a:custGeom>
              <a:avLst/>
              <a:gdLst/>
              <a:ahLst/>
              <a:cxnLst/>
              <a:rect l="l" t="t" r="r" b="b"/>
              <a:pathLst>
                <a:path w="741045" h="26034">
                  <a:moveTo>
                    <a:pt x="0" y="25907"/>
                  </a:moveTo>
                  <a:lnTo>
                    <a:pt x="741032" y="25907"/>
                  </a:lnTo>
                  <a:lnTo>
                    <a:pt x="741032" y="0"/>
                  </a:lnTo>
                  <a:lnTo>
                    <a:pt x="0" y="0"/>
                  </a:lnTo>
                  <a:lnTo>
                    <a:pt x="0" y="25907"/>
                  </a:lnTo>
                  <a:close/>
                </a:path>
              </a:pathLst>
            </a:custGeom>
            <a:solidFill>
              <a:srgbClr val="808080"/>
            </a:solidFill>
          </p:spPr>
          <p:txBody>
            <a:bodyPr wrap="square" lIns="0" tIns="0" rIns="0" bIns="0" rtlCol="0"/>
            <a:lstStyle/>
            <a:p>
              <a:endParaRPr dirty="0">
                <a:solidFill>
                  <a:prstClr val="black"/>
                </a:solidFill>
                <a:latin typeface="Calibri"/>
              </a:endParaRPr>
            </a:p>
          </p:txBody>
        </p:sp>
      </p:grpSp>
      <p:sp>
        <p:nvSpPr>
          <p:cNvPr id="46" name="object 46"/>
          <p:cNvSpPr txBox="1"/>
          <p:nvPr/>
        </p:nvSpPr>
        <p:spPr>
          <a:xfrm>
            <a:off x="5885688" y="847344"/>
            <a:ext cx="1885314" cy="545662"/>
          </a:xfrm>
          <a:prstGeom prst="rect">
            <a:avLst/>
          </a:prstGeom>
          <a:ln w="9144">
            <a:solidFill>
              <a:srgbClr val="01397E"/>
            </a:solidFill>
          </a:ln>
        </p:spPr>
        <p:txBody>
          <a:bodyPr vert="horz" wrap="square" lIns="0" tIns="37465" rIns="0" bIns="0" rtlCol="0">
            <a:spAutoFit/>
          </a:bodyPr>
          <a:lstStyle/>
          <a:p>
            <a:pPr marL="92075" marR="280035">
              <a:spcBef>
                <a:spcPts val="295"/>
              </a:spcBef>
            </a:pPr>
            <a:r>
              <a:rPr sz="1100" b="1" dirty="0">
                <a:solidFill>
                  <a:prstClr val="black"/>
                </a:solidFill>
                <a:latin typeface="Calibri"/>
                <a:cs typeface="Calibri"/>
              </a:rPr>
              <a:t>3B) </a:t>
            </a:r>
            <a:r>
              <a:rPr sz="1100" dirty="0">
                <a:solidFill>
                  <a:prstClr val="black"/>
                </a:solidFill>
                <a:latin typeface="Calibri"/>
                <a:cs typeface="Calibri"/>
              </a:rPr>
              <a:t>Youth receives</a:t>
            </a:r>
            <a:r>
              <a:rPr sz="1100" spc="5" dirty="0">
                <a:solidFill>
                  <a:prstClr val="black"/>
                </a:solidFill>
                <a:latin typeface="Calibri"/>
                <a:cs typeface="Calibri"/>
              </a:rPr>
              <a:t> </a:t>
            </a:r>
            <a:r>
              <a:rPr sz="1100" dirty="0">
                <a:solidFill>
                  <a:prstClr val="black"/>
                </a:solidFill>
                <a:latin typeface="Calibri"/>
                <a:cs typeface="Calibri"/>
              </a:rPr>
              <a:t>an </a:t>
            </a:r>
            <a:r>
              <a:rPr sz="1100" spc="5" dirty="0">
                <a:solidFill>
                  <a:prstClr val="black"/>
                </a:solidFill>
                <a:latin typeface="Calibri"/>
                <a:cs typeface="Calibri"/>
              </a:rPr>
              <a:t> </a:t>
            </a:r>
            <a:r>
              <a:rPr sz="1100" spc="-5" dirty="0">
                <a:solidFill>
                  <a:prstClr val="black"/>
                </a:solidFill>
                <a:latin typeface="Calibri"/>
                <a:cs typeface="Calibri"/>
              </a:rPr>
              <a:t>internship then job with </a:t>
            </a:r>
            <a:r>
              <a:rPr sz="1100" dirty="0">
                <a:solidFill>
                  <a:prstClr val="black"/>
                </a:solidFill>
                <a:latin typeface="Calibri"/>
                <a:cs typeface="Calibri"/>
              </a:rPr>
              <a:t> </a:t>
            </a:r>
            <a:r>
              <a:rPr sz="1100" spc="-5" dirty="0">
                <a:solidFill>
                  <a:prstClr val="black"/>
                </a:solidFill>
                <a:latin typeface="Calibri"/>
                <a:cs typeface="Calibri"/>
              </a:rPr>
              <a:t>SunTrust</a:t>
            </a:r>
            <a:r>
              <a:rPr sz="1100" spc="-35" dirty="0">
                <a:solidFill>
                  <a:prstClr val="black"/>
                </a:solidFill>
                <a:latin typeface="Calibri"/>
                <a:cs typeface="Calibri"/>
              </a:rPr>
              <a:t> </a:t>
            </a:r>
            <a:r>
              <a:rPr sz="1100" spc="-5" dirty="0">
                <a:solidFill>
                  <a:prstClr val="black"/>
                </a:solidFill>
                <a:latin typeface="Calibri"/>
                <a:cs typeface="Calibri"/>
              </a:rPr>
              <a:t>in</a:t>
            </a:r>
            <a:r>
              <a:rPr sz="1100" spc="-20" dirty="0">
                <a:solidFill>
                  <a:prstClr val="black"/>
                </a:solidFill>
                <a:latin typeface="Calibri"/>
                <a:cs typeface="Calibri"/>
              </a:rPr>
              <a:t> </a:t>
            </a:r>
            <a:r>
              <a:rPr sz="1100" spc="-5" dirty="0">
                <a:solidFill>
                  <a:prstClr val="black"/>
                </a:solidFill>
                <a:latin typeface="Calibri"/>
                <a:cs typeface="Calibri"/>
              </a:rPr>
              <a:t>network</a:t>
            </a:r>
            <a:r>
              <a:rPr sz="1100" spc="-50" dirty="0">
                <a:solidFill>
                  <a:prstClr val="black"/>
                </a:solidFill>
                <a:latin typeface="Calibri"/>
                <a:cs typeface="Calibri"/>
              </a:rPr>
              <a:t> </a:t>
            </a:r>
            <a:r>
              <a:rPr sz="1100" spc="-5" dirty="0">
                <a:solidFill>
                  <a:prstClr val="black"/>
                </a:solidFill>
                <a:latin typeface="Calibri"/>
                <a:cs typeface="Calibri"/>
              </a:rPr>
              <a:t>repair</a:t>
            </a:r>
            <a:endParaRPr sz="1100" dirty="0">
              <a:solidFill>
                <a:prstClr val="black"/>
              </a:solidFill>
              <a:latin typeface="Calibri"/>
              <a:cs typeface="Calibri"/>
            </a:endParaRPr>
          </a:p>
        </p:txBody>
      </p:sp>
      <p:grpSp>
        <p:nvGrpSpPr>
          <p:cNvPr id="47" name="object 47"/>
          <p:cNvGrpSpPr/>
          <p:nvPr/>
        </p:nvGrpSpPr>
        <p:grpSpPr>
          <a:xfrm>
            <a:off x="2802636" y="1144524"/>
            <a:ext cx="7480300" cy="2950210"/>
            <a:chOff x="1278636" y="1144524"/>
            <a:chExt cx="7480300" cy="2950210"/>
          </a:xfrm>
        </p:grpSpPr>
        <p:sp>
          <p:nvSpPr>
            <p:cNvPr id="48" name="object 48"/>
            <p:cNvSpPr/>
            <p:nvPr/>
          </p:nvSpPr>
          <p:spPr>
            <a:xfrm>
              <a:off x="2053847" y="1621536"/>
              <a:ext cx="1389380" cy="259079"/>
            </a:xfrm>
            <a:custGeom>
              <a:avLst/>
              <a:gdLst/>
              <a:ahLst/>
              <a:cxnLst/>
              <a:rect l="l" t="t" r="r" b="b"/>
              <a:pathLst>
                <a:path w="1389379" h="259080">
                  <a:moveTo>
                    <a:pt x="1389126" y="258978"/>
                  </a:moveTo>
                  <a:lnTo>
                    <a:pt x="662813" y="258978"/>
                  </a:lnTo>
                  <a:lnTo>
                    <a:pt x="662813" y="0"/>
                  </a:lnTo>
                  <a:lnTo>
                    <a:pt x="0" y="0"/>
                  </a:lnTo>
                </a:path>
              </a:pathLst>
            </a:custGeom>
            <a:ln w="12700">
              <a:solidFill>
                <a:srgbClr val="808080"/>
              </a:solidFill>
            </a:ln>
          </p:spPr>
          <p:txBody>
            <a:bodyPr wrap="square" lIns="0" tIns="0" rIns="0" bIns="0" rtlCol="0"/>
            <a:lstStyle/>
            <a:p>
              <a:endParaRPr dirty="0">
                <a:solidFill>
                  <a:prstClr val="black"/>
                </a:solidFill>
                <a:latin typeface="Calibri"/>
              </a:endParaRPr>
            </a:p>
          </p:txBody>
        </p:sp>
        <p:sp>
          <p:nvSpPr>
            <p:cNvPr id="49" name="object 49"/>
            <p:cNvSpPr/>
            <p:nvPr/>
          </p:nvSpPr>
          <p:spPr>
            <a:xfrm>
              <a:off x="1990341" y="1583439"/>
              <a:ext cx="76200" cy="76200"/>
            </a:xfrm>
            <a:custGeom>
              <a:avLst/>
              <a:gdLst/>
              <a:ahLst/>
              <a:cxnLst/>
              <a:rect l="l" t="t" r="r" b="b"/>
              <a:pathLst>
                <a:path w="76200" h="76200">
                  <a:moveTo>
                    <a:pt x="76200" y="0"/>
                  </a:moveTo>
                  <a:lnTo>
                    <a:pt x="0" y="38100"/>
                  </a:lnTo>
                  <a:lnTo>
                    <a:pt x="76200" y="76200"/>
                  </a:lnTo>
                  <a:lnTo>
                    <a:pt x="76200" y="0"/>
                  </a:lnTo>
                  <a:close/>
                </a:path>
              </a:pathLst>
            </a:custGeom>
            <a:solidFill>
              <a:srgbClr val="808080"/>
            </a:solidFill>
          </p:spPr>
          <p:txBody>
            <a:bodyPr wrap="square" lIns="0" tIns="0" rIns="0" bIns="0" rtlCol="0"/>
            <a:lstStyle/>
            <a:p>
              <a:endParaRPr dirty="0">
                <a:solidFill>
                  <a:prstClr val="black"/>
                </a:solidFill>
                <a:latin typeface="Calibri"/>
              </a:endParaRPr>
            </a:p>
          </p:txBody>
        </p:sp>
        <p:pic>
          <p:nvPicPr>
            <p:cNvPr id="50" name="object 50"/>
            <p:cNvPicPr/>
            <p:nvPr/>
          </p:nvPicPr>
          <p:blipFill>
            <a:blip r:embed="rId8" cstate="print"/>
            <a:stretch>
              <a:fillRect/>
            </a:stretch>
          </p:blipFill>
          <p:spPr>
            <a:xfrm>
              <a:off x="1278636" y="1144524"/>
              <a:ext cx="729995" cy="731519"/>
            </a:xfrm>
            <a:prstGeom prst="rect">
              <a:avLst/>
            </a:prstGeom>
          </p:spPr>
        </p:pic>
        <p:pic>
          <p:nvPicPr>
            <p:cNvPr id="51" name="object 51"/>
            <p:cNvPicPr/>
            <p:nvPr/>
          </p:nvPicPr>
          <p:blipFill>
            <a:blip r:embed="rId9" cstate="print"/>
            <a:stretch>
              <a:fillRect/>
            </a:stretch>
          </p:blipFill>
          <p:spPr>
            <a:xfrm>
              <a:off x="7968136" y="3238644"/>
              <a:ext cx="790572" cy="855621"/>
            </a:xfrm>
            <a:prstGeom prst="rect">
              <a:avLst/>
            </a:prstGeom>
          </p:spPr>
        </p:pic>
      </p:grpSp>
      <p:sp>
        <p:nvSpPr>
          <p:cNvPr id="52" name="object 52"/>
          <p:cNvSpPr txBox="1"/>
          <p:nvPr/>
        </p:nvSpPr>
        <p:spPr>
          <a:xfrm>
            <a:off x="3892296" y="947928"/>
            <a:ext cx="1679575" cy="548227"/>
          </a:xfrm>
          <a:prstGeom prst="rect">
            <a:avLst/>
          </a:prstGeom>
          <a:ln w="9144">
            <a:solidFill>
              <a:srgbClr val="01397E"/>
            </a:solidFill>
          </a:ln>
        </p:spPr>
        <p:txBody>
          <a:bodyPr vert="horz" wrap="square" lIns="0" tIns="40005" rIns="0" bIns="0" rtlCol="0">
            <a:spAutoFit/>
          </a:bodyPr>
          <a:lstStyle/>
          <a:p>
            <a:pPr marL="93980" marR="212725">
              <a:spcBef>
                <a:spcPts val="315"/>
              </a:spcBef>
            </a:pPr>
            <a:r>
              <a:rPr sz="1100" b="1" dirty="0">
                <a:solidFill>
                  <a:prstClr val="black"/>
                </a:solidFill>
                <a:latin typeface="Calibri"/>
                <a:cs typeface="Calibri"/>
              </a:rPr>
              <a:t>5A)</a:t>
            </a:r>
            <a:r>
              <a:rPr sz="1100" b="1" spc="-30" dirty="0">
                <a:solidFill>
                  <a:prstClr val="black"/>
                </a:solidFill>
                <a:latin typeface="Calibri"/>
                <a:cs typeface="Calibri"/>
              </a:rPr>
              <a:t> </a:t>
            </a:r>
            <a:r>
              <a:rPr sz="1100" spc="-5" dirty="0">
                <a:solidFill>
                  <a:prstClr val="black"/>
                </a:solidFill>
                <a:latin typeface="Calibri"/>
                <a:cs typeface="Calibri"/>
              </a:rPr>
              <a:t>Youth</a:t>
            </a:r>
            <a:r>
              <a:rPr sz="1100" spc="-25" dirty="0">
                <a:solidFill>
                  <a:prstClr val="black"/>
                </a:solidFill>
                <a:latin typeface="Calibri"/>
                <a:cs typeface="Calibri"/>
              </a:rPr>
              <a:t> </a:t>
            </a:r>
            <a:r>
              <a:rPr sz="1100" spc="-5" dirty="0">
                <a:solidFill>
                  <a:prstClr val="black"/>
                </a:solidFill>
                <a:latin typeface="Calibri"/>
                <a:cs typeface="Calibri"/>
              </a:rPr>
              <a:t>receives</a:t>
            </a:r>
            <a:r>
              <a:rPr sz="1100" spc="-30" dirty="0">
                <a:solidFill>
                  <a:prstClr val="black"/>
                </a:solidFill>
                <a:latin typeface="Calibri"/>
                <a:cs typeface="Calibri"/>
              </a:rPr>
              <a:t> </a:t>
            </a:r>
            <a:r>
              <a:rPr sz="1100" dirty="0">
                <a:solidFill>
                  <a:prstClr val="black"/>
                </a:solidFill>
                <a:latin typeface="Calibri"/>
                <a:cs typeface="Calibri"/>
              </a:rPr>
              <a:t>a</a:t>
            </a:r>
            <a:r>
              <a:rPr sz="1100" spc="-25" dirty="0">
                <a:solidFill>
                  <a:prstClr val="black"/>
                </a:solidFill>
                <a:latin typeface="Calibri"/>
                <a:cs typeface="Calibri"/>
              </a:rPr>
              <a:t> </a:t>
            </a:r>
            <a:r>
              <a:rPr sz="1100" spc="-10" dirty="0">
                <a:solidFill>
                  <a:prstClr val="black"/>
                </a:solidFill>
                <a:latin typeface="Calibri"/>
                <a:cs typeface="Calibri"/>
              </a:rPr>
              <a:t>job </a:t>
            </a:r>
            <a:r>
              <a:rPr sz="1100" spc="-235" dirty="0">
                <a:solidFill>
                  <a:prstClr val="black"/>
                </a:solidFill>
                <a:latin typeface="Calibri"/>
                <a:cs typeface="Calibri"/>
              </a:rPr>
              <a:t> </a:t>
            </a:r>
            <a:r>
              <a:rPr sz="1100" dirty="0">
                <a:solidFill>
                  <a:prstClr val="black"/>
                </a:solidFill>
                <a:latin typeface="Calibri"/>
                <a:cs typeface="Calibri"/>
              </a:rPr>
              <a:t>with a Home Depot </a:t>
            </a:r>
            <a:r>
              <a:rPr sz="1100" spc="5" dirty="0">
                <a:solidFill>
                  <a:prstClr val="black"/>
                </a:solidFill>
                <a:latin typeface="Calibri"/>
                <a:cs typeface="Calibri"/>
              </a:rPr>
              <a:t> </a:t>
            </a:r>
            <a:r>
              <a:rPr sz="1100" spc="-5" dirty="0">
                <a:solidFill>
                  <a:prstClr val="black"/>
                </a:solidFill>
                <a:latin typeface="Calibri"/>
                <a:cs typeface="Calibri"/>
              </a:rPr>
              <a:t>construction</a:t>
            </a:r>
            <a:r>
              <a:rPr sz="1100" spc="-55" dirty="0">
                <a:solidFill>
                  <a:prstClr val="black"/>
                </a:solidFill>
                <a:latin typeface="Calibri"/>
                <a:cs typeface="Calibri"/>
              </a:rPr>
              <a:t> </a:t>
            </a:r>
            <a:r>
              <a:rPr sz="1100" spc="-5" dirty="0">
                <a:solidFill>
                  <a:prstClr val="black"/>
                </a:solidFill>
                <a:latin typeface="Calibri"/>
                <a:cs typeface="Calibri"/>
              </a:rPr>
              <a:t>Pro</a:t>
            </a:r>
            <a:endParaRPr sz="1100" dirty="0">
              <a:solidFill>
                <a:prstClr val="black"/>
              </a:solidFill>
              <a:latin typeface="Calibri"/>
              <a:cs typeface="Calibri"/>
            </a:endParaRPr>
          </a:p>
        </p:txBody>
      </p:sp>
      <p:sp>
        <p:nvSpPr>
          <p:cNvPr id="53" name="object 53"/>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r>
              <a:rPr spc="-5" dirty="0">
                <a:solidFill>
                  <a:prstClr val="white"/>
                </a:solidFill>
              </a:rPr>
              <a:t>7</a:t>
            </a:r>
          </a:p>
        </p:txBody>
      </p:sp>
    </p:spTree>
    <p:extLst>
      <p:ext uri="{BB962C8B-B14F-4D97-AF65-F5344CB8AC3E}">
        <p14:creationId xmlns:p14="http://schemas.microsoft.com/office/powerpoint/2010/main" val="390333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25</a:t>
            </a:fld>
            <a:endParaRPr lang="en-US" dirty="0"/>
          </a:p>
        </p:txBody>
      </p:sp>
      <p:sp>
        <p:nvSpPr>
          <p:cNvPr id="5" name="Title 4"/>
          <p:cNvSpPr>
            <a:spLocks noGrp="1"/>
          </p:cNvSpPr>
          <p:nvPr>
            <p:ph type="title"/>
          </p:nvPr>
        </p:nvSpPr>
        <p:spPr/>
        <p:txBody>
          <a:bodyPr/>
          <a:lstStyle/>
          <a:p>
            <a:r>
              <a:rPr lang="en-US" dirty="0"/>
              <a:t>Questions and Answers </a:t>
            </a:r>
          </a:p>
        </p:txBody>
      </p:sp>
      <p:sp>
        <p:nvSpPr>
          <p:cNvPr id="6" name="Text Placeholder 5"/>
          <p:cNvSpPr>
            <a:spLocks noGrp="1"/>
          </p:cNvSpPr>
          <p:nvPr>
            <p:ph type="body" idx="1"/>
          </p:nvPr>
        </p:nvSpPr>
        <p:spPr/>
        <p:txBody>
          <a:bodyPr/>
          <a:lstStyle/>
          <a:p>
            <a:r>
              <a:rPr lang="en-US" dirty="0"/>
              <a:t>Let Us Hear From You! </a:t>
            </a:r>
          </a:p>
        </p:txBody>
      </p:sp>
    </p:spTree>
    <p:extLst>
      <p:ext uri="{BB962C8B-B14F-4D97-AF65-F5344CB8AC3E}">
        <p14:creationId xmlns:p14="http://schemas.microsoft.com/office/powerpoint/2010/main" val="4108117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lang="en-US" dirty="0" smtClean="0"/>
              <a:t>¶</a:t>
            </a:r>
            <a:endParaRPr lang="en-US" dirty="0"/>
          </a:p>
        </p:txBody>
      </p:sp>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p:txBody>
          <a:bodyPr>
            <a:normAutofit/>
          </a:bodyPr>
          <a:lstStyle/>
          <a:p>
            <a:r>
              <a:rPr lang="en-US" sz="2800" dirty="0"/>
              <a:t>Job Corps Scholars Program Website - </a:t>
            </a:r>
            <a:r>
              <a:rPr lang="en-US" sz="2800" dirty="0">
                <a:hlinkClick r:id="rId3"/>
              </a:rPr>
              <a:t>https://www.dol.gov/agencies/eta/jobcorps/job-corps-scholars</a:t>
            </a:r>
            <a:r>
              <a:rPr lang="en-US" sz="2800" dirty="0"/>
              <a:t> </a:t>
            </a:r>
          </a:p>
          <a:p>
            <a:r>
              <a:rPr lang="en-US" sz="2800" dirty="0"/>
              <a:t>Program Manager for Job Corps Scholars– Michelle Mills, </a:t>
            </a:r>
            <a:r>
              <a:rPr lang="en-US" sz="2800" dirty="0">
                <a:hlinkClick r:id="rId4"/>
              </a:rPr>
              <a:t>mills.michelle.v@dol.gov</a:t>
            </a:r>
            <a:r>
              <a:rPr lang="en-US" sz="2800" dirty="0"/>
              <a:t> </a:t>
            </a:r>
          </a:p>
          <a:p>
            <a:r>
              <a:rPr lang="en-US" sz="2800" dirty="0"/>
              <a:t>Federal Project Officer for Job Corps Scholars – Angela Dayton, </a:t>
            </a:r>
            <a:r>
              <a:rPr lang="en-US" sz="2800" dirty="0">
                <a:hlinkClick r:id="rId5"/>
              </a:rPr>
              <a:t>dayton.angela@dol.gov</a:t>
            </a:r>
            <a:r>
              <a:rPr lang="en-US" sz="2800" dirty="0"/>
              <a:t> </a:t>
            </a:r>
          </a:p>
          <a:p>
            <a:r>
              <a:rPr lang="en-US" sz="2800" dirty="0"/>
              <a:t>Job Corps Scholars Mailbox to submit inquiries – </a:t>
            </a:r>
            <a:r>
              <a:rPr lang="en-US" sz="2800">
                <a:hlinkClick r:id="rId6"/>
              </a:rPr>
              <a:t>JobCorpsScholars@dol.gov</a:t>
            </a:r>
            <a:r>
              <a:rPr lang="en-US" sz="2800"/>
              <a:t>  </a:t>
            </a:r>
            <a:endParaRPr lang="en-US" sz="2800" dirty="0"/>
          </a:p>
        </p:txBody>
      </p:sp>
    </p:spTree>
    <p:extLst>
      <p:ext uri="{BB962C8B-B14F-4D97-AF65-F5344CB8AC3E}">
        <p14:creationId xmlns:p14="http://schemas.microsoft.com/office/powerpoint/2010/main" val="950295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 </a:t>
            </a:r>
          </a:p>
        </p:txBody>
      </p:sp>
      <p:sp>
        <p:nvSpPr>
          <p:cNvPr id="2" name="Slide Number Placeholder 1"/>
          <p:cNvSpPr>
            <a:spLocks noGrp="1"/>
          </p:cNvSpPr>
          <p:nvPr>
            <p:ph type="sldNum" sz="quarter" idx="4294967295"/>
          </p:nvPr>
        </p:nvSpPr>
        <p:spPr>
          <a:xfrm>
            <a:off x="11537950" y="6356350"/>
            <a:ext cx="654050" cy="365125"/>
          </a:xfrm>
        </p:spPr>
        <p:txBody>
          <a:bodyPr/>
          <a:lstStyle/>
          <a:p>
            <a:fld id="{158B7785-F6D6-45F8-833E-07BD84680091}" type="slidenum">
              <a:rPr lang="en-US" smtClean="0"/>
              <a:t>27</a:t>
            </a:fld>
            <a:endParaRPr lang="en-US" dirty="0"/>
          </a:p>
        </p:txBody>
      </p:sp>
    </p:spTree>
    <p:extLst>
      <p:ext uri="{BB962C8B-B14F-4D97-AF65-F5344CB8AC3E}">
        <p14:creationId xmlns:p14="http://schemas.microsoft.com/office/powerpoint/2010/main" val="160733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FCCE23-ED81-4E06-B02F-C44C1D2AF4B1}"/>
              </a:ext>
            </a:extLst>
          </p:cNvPr>
          <p:cNvSpPr>
            <a:spLocks noGrp="1"/>
          </p:cNvSpPr>
          <p:nvPr>
            <p:ph type="sldNum" sz="quarter" idx="12"/>
          </p:nvPr>
        </p:nvSpPr>
        <p:spPr/>
        <p:txBody>
          <a:bodyPr/>
          <a:lstStyle/>
          <a:p>
            <a:pPr algn="r" defTabSz="457200">
              <a:defRPr/>
            </a:pPr>
            <a:fld id="{706D636C-90A3-4979-BA37-BAB384B22101}" type="slidenum">
              <a:rPr lang="en-US" sz="1400" b="0">
                <a:solidFill>
                  <a:srgbClr val="124D95">
                    <a:lumMod val="40000"/>
                    <a:lumOff val="60000"/>
                  </a:srgbClr>
                </a:solidFill>
                <a:latin typeface="Arial" panose="020B0604020202020204"/>
              </a:rPr>
              <a:pPr algn="r" defTabSz="457200">
                <a:defRPr/>
              </a:pPr>
              <a:t>3</a:t>
            </a:fld>
            <a:endParaRPr lang="en-US" sz="1400" b="0" dirty="0">
              <a:solidFill>
                <a:srgbClr val="124D95">
                  <a:lumMod val="40000"/>
                  <a:lumOff val="60000"/>
                </a:srgbClr>
              </a:solidFill>
              <a:latin typeface="Arial" panose="020B0604020202020204"/>
            </a:endParaRPr>
          </a:p>
        </p:txBody>
      </p:sp>
      <p:sp>
        <p:nvSpPr>
          <p:cNvPr id="7" name="Rectangle 6">
            <a:extLst>
              <a:ext uri="{FF2B5EF4-FFF2-40B4-BE49-F238E27FC236}">
                <a16:creationId xmlns:a16="http://schemas.microsoft.com/office/drawing/2014/main" id="{687F70F6-8142-40CF-9D52-D64BB7D5D4E9}"/>
              </a:ext>
            </a:extLst>
          </p:cNvPr>
          <p:cNvSpPr/>
          <p:nvPr/>
        </p:nvSpPr>
        <p:spPr>
          <a:xfrm rot="601387">
            <a:off x="7166372" y="3493437"/>
            <a:ext cx="1678696" cy="369332"/>
          </a:xfrm>
          <a:prstGeom prst="rect">
            <a:avLst/>
          </a:prstGeom>
        </p:spPr>
        <p:txBody>
          <a:bodyPr wrap="square">
            <a:spAutoFit/>
          </a:bodyPr>
          <a:lstStyle/>
          <a:p>
            <a:pPr algn="ctr"/>
            <a:endParaRPr lang="en-US" dirty="0">
              <a:solidFill>
                <a:srgbClr val="C00000"/>
              </a:solidFill>
              <a:latin typeface="Calibri" panose="020F0502020204030204" pitchFamily="34" charset="0"/>
              <a:cs typeface="Calibri" panose="020F0502020204030204" pitchFamily="34" charset="0"/>
            </a:endParaRPr>
          </a:p>
        </p:txBody>
      </p:sp>
      <p:sp>
        <p:nvSpPr>
          <p:cNvPr id="13" name="Title 12">
            <a:extLst>
              <a:ext uri="{FF2B5EF4-FFF2-40B4-BE49-F238E27FC236}">
                <a16:creationId xmlns:a16="http://schemas.microsoft.com/office/drawing/2014/main" id="{267E7DF3-C72B-4B86-A843-22D87B9A5504}"/>
              </a:ext>
            </a:extLst>
          </p:cNvPr>
          <p:cNvSpPr>
            <a:spLocks noGrp="1"/>
          </p:cNvSpPr>
          <p:nvPr>
            <p:ph type="title"/>
          </p:nvPr>
        </p:nvSpPr>
        <p:spPr/>
        <p:txBody>
          <a:bodyPr/>
          <a:lstStyle/>
          <a:p>
            <a:r>
              <a:rPr lang="en-US" dirty="0">
                <a:solidFill>
                  <a:schemeClr val="accent6"/>
                </a:solidFill>
              </a:rPr>
              <a:t>Agenda</a:t>
            </a:r>
          </a:p>
        </p:txBody>
      </p:sp>
      <p:sp>
        <p:nvSpPr>
          <p:cNvPr id="10" name="Text Placeholder 2">
            <a:extLst>
              <a:ext uri="{FF2B5EF4-FFF2-40B4-BE49-F238E27FC236}">
                <a16:creationId xmlns:a16="http://schemas.microsoft.com/office/drawing/2014/main" id="{A8D1E086-E0DD-4320-B921-FE7F1C9BA352}"/>
              </a:ext>
            </a:extLst>
          </p:cNvPr>
          <p:cNvSpPr txBox="1">
            <a:spLocks/>
          </p:cNvSpPr>
          <p:nvPr/>
        </p:nvSpPr>
        <p:spPr>
          <a:xfrm>
            <a:off x="304800" y="832592"/>
            <a:ext cx="11442157" cy="5647100"/>
          </a:xfrm>
          <a:prstGeom prst="rect">
            <a:avLst/>
          </a:prstGeom>
        </p:spPr>
        <p:txBody>
          <a:bodyPr vert="horz" lIns="91440" tIns="45720" rIns="91440" bIns="45720" rtlCol="0" anchor="ctr">
            <a:normAutofit fontScale="25000" lnSpcReduction="20000"/>
          </a:bodyPr>
          <a:lstStyle>
            <a:lvl1pPr marL="457200" indent="-457200" algn="l" defTabSz="914400" rtl="0" eaLnBrk="1" latinLnBrk="0" hangingPunct="1">
              <a:lnSpc>
                <a:spcPct val="95000"/>
              </a:lnSpc>
              <a:spcBef>
                <a:spcPts val="1800"/>
              </a:spcBef>
              <a:buClr>
                <a:srgbClr val="D73347"/>
              </a:buClr>
              <a:buSzPct val="120000"/>
              <a:buFont typeface="+mj-lt"/>
              <a:buAutoNum type="arabicPeriod"/>
              <a:defRPr sz="2800" b="1" kern="1200">
                <a:solidFill>
                  <a:schemeClr val="tx1"/>
                </a:solidFill>
                <a:latin typeface="+mn-lt"/>
                <a:ea typeface="+mn-ea"/>
                <a:cs typeface="+mn-cs"/>
              </a:defRPr>
            </a:lvl1pPr>
            <a:lvl2pPr marL="457200" indent="0" algn="l" defTabSz="914400" rtl="0" eaLnBrk="1" latinLnBrk="0" hangingPunct="1">
              <a:lnSpc>
                <a:spcPct val="95000"/>
              </a:lnSpc>
              <a:spcBef>
                <a:spcPts val="200"/>
              </a:spcBef>
              <a:buClr>
                <a:schemeClr val="accent6"/>
              </a:buClr>
              <a:buFont typeface="Wingdings 3" panose="05040102010807070707" pitchFamily="18" charset="2"/>
              <a:buNone/>
              <a:defRPr sz="2000" i="1" kern="1200">
                <a:solidFill>
                  <a:schemeClr val="accent3">
                    <a:lumMod val="75000"/>
                    <a:lumOff val="25000"/>
                  </a:schemeClr>
                </a:solidFill>
                <a:latin typeface="+mj-lt"/>
                <a:ea typeface="+mn-ea"/>
                <a:cs typeface="+mn-cs"/>
              </a:defRPr>
            </a:lvl2pPr>
            <a:lvl3pPr marL="731520" indent="-274320" algn="l" defTabSz="914400" rtl="0" eaLnBrk="1" latinLnBrk="0" hangingPunct="1">
              <a:lnSpc>
                <a:spcPct val="95000"/>
              </a:lnSpc>
              <a:spcBef>
                <a:spcPts val="500"/>
              </a:spcBef>
              <a:buClr>
                <a:schemeClr val="accent6"/>
              </a:buClr>
              <a:buSzPct val="90000"/>
              <a:buFont typeface="Wingdings" panose="05000000000000000000" pitchFamily="2" charset="2"/>
              <a:buChar char="("/>
              <a:defRPr sz="2000" b="0" kern="1200">
                <a:solidFill>
                  <a:schemeClr val="accent1"/>
                </a:solidFill>
                <a:latin typeface="+mn-lt"/>
                <a:ea typeface="+mn-ea"/>
                <a:cs typeface="+mn-cs"/>
              </a:defRPr>
            </a:lvl3pPr>
            <a:lvl4pPr marL="457200" indent="0" algn="l" defTabSz="914400" rtl="0" eaLnBrk="1" latinLnBrk="0" hangingPunct="1">
              <a:lnSpc>
                <a:spcPct val="95000"/>
              </a:lnSpc>
              <a:spcBef>
                <a:spcPts val="500"/>
              </a:spcBef>
              <a:buClr>
                <a:schemeClr val="accent2"/>
              </a:buClr>
              <a:buFont typeface="Wingdings 3" panose="05040102010807070707" pitchFamily="18" charset="2"/>
              <a:buNone/>
              <a:defRPr sz="1800" b="1" kern="1200">
                <a:solidFill>
                  <a:schemeClr val="accent5"/>
                </a:solidFill>
                <a:latin typeface="+mn-lt"/>
                <a:ea typeface="+mn-ea"/>
                <a:cs typeface="+mn-cs"/>
              </a:defRPr>
            </a:lvl4pPr>
            <a:lvl5pPr marL="219456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US" sz="9600" dirty="0"/>
          </a:p>
          <a:p>
            <a:pPr>
              <a:buFont typeface="Arial" panose="020B0604020202020204" pitchFamily="34" charset="0"/>
              <a:buChar char="•"/>
            </a:pPr>
            <a:r>
              <a:rPr lang="en-US" sz="9600" dirty="0"/>
              <a:t>Welcome and Opening Remarks </a:t>
            </a:r>
          </a:p>
          <a:p>
            <a:pPr lvl="1">
              <a:buFont typeface="Arial" panose="020B0604020202020204" pitchFamily="34" charset="0"/>
              <a:buChar char="•"/>
            </a:pPr>
            <a:r>
              <a:rPr lang="en-US" sz="9600" dirty="0">
                <a:latin typeface="+mn-lt"/>
              </a:rPr>
              <a:t>U.S. Department of Labor, Job Corps Administrator, Debra A. Carr  </a:t>
            </a:r>
          </a:p>
          <a:p>
            <a:pPr lvl="1">
              <a:buFont typeface="Arial" panose="020B0604020202020204" pitchFamily="34" charset="0"/>
              <a:buChar char="•"/>
            </a:pPr>
            <a:r>
              <a:rPr lang="en-US" sz="9600" dirty="0">
                <a:latin typeface="+mn-lt"/>
              </a:rPr>
              <a:t>U.S. Department of Housing and Urban Development, Deputy Assistant Secretary for Field Operations, Office of Public and Indian Housing, Felicia Gaither</a:t>
            </a:r>
          </a:p>
          <a:p>
            <a:pPr>
              <a:buFont typeface="Arial" panose="020B0604020202020204" pitchFamily="34" charset="0"/>
              <a:buChar char="•"/>
            </a:pPr>
            <a:r>
              <a:rPr lang="en-US" sz="9600" dirty="0"/>
              <a:t>EnVision Centers Overview </a:t>
            </a:r>
          </a:p>
          <a:p>
            <a:pPr lvl="1">
              <a:buFont typeface="Arial" panose="020B0604020202020204" pitchFamily="34" charset="0"/>
              <a:buChar char="•"/>
            </a:pPr>
            <a:r>
              <a:rPr lang="en-US" sz="9600" dirty="0" smtClean="0">
                <a:latin typeface="+mn-lt"/>
              </a:rPr>
              <a:t>U.S. Department </a:t>
            </a:r>
            <a:r>
              <a:rPr lang="en-US" sz="9600" dirty="0">
                <a:latin typeface="+mn-lt"/>
              </a:rPr>
              <a:t>of Housing and Urban Development, </a:t>
            </a:r>
            <a:r>
              <a:rPr lang="en-US" sz="9600" dirty="0" smtClean="0">
                <a:latin typeface="+mn-lt"/>
              </a:rPr>
              <a:t>Office of Field Policy and  Management, Rommel </a:t>
            </a:r>
            <a:r>
              <a:rPr lang="en-US" sz="9600" dirty="0">
                <a:latin typeface="+mn-lt"/>
              </a:rPr>
              <a:t>Calderwood </a:t>
            </a:r>
          </a:p>
          <a:p>
            <a:pPr>
              <a:buFont typeface="Arial" panose="020B0604020202020204" pitchFamily="34" charset="0"/>
              <a:buChar char="•"/>
            </a:pPr>
            <a:r>
              <a:rPr lang="en-US" sz="9600" dirty="0"/>
              <a:t>Job Corps Scholars Program Overview </a:t>
            </a:r>
          </a:p>
          <a:p>
            <a:pPr lvl="1">
              <a:buFont typeface="Arial" panose="020B0604020202020204" pitchFamily="34" charset="0"/>
              <a:buChar char="•"/>
            </a:pPr>
            <a:r>
              <a:rPr lang="en-US" sz="9600" dirty="0" smtClean="0">
                <a:latin typeface="+mn-lt"/>
              </a:rPr>
              <a:t>U.S. Department </a:t>
            </a:r>
            <a:r>
              <a:rPr lang="en-US" sz="9600" dirty="0">
                <a:latin typeface="+mn-lt"/>
              </a:rPr>
              <a:t>of Labor</a:t>
            </a:r>
            <a:r>
              <a:rPr lang="en-US" sz="9600" dirty="0" smtClean="0">
                <a:latin typeface="+mn-lt"/>
              </a:rPr>
              <a:t>, Office of Job Corps, </a:t>
            </a:r>
            <a:r>
              <a:rPr lang="en-US" sz="9600" dirty="0">
                <a:latin typeface="+mn-lt"/>
              </a:rPr>
              <a:t>Michelle Mills-Ajayi </a:t>
            </a:r>
          </a:p>
          <a:p>
            <a:pPr>
              <a:buFont typeface="Arial" panose="020B0604020202020204" pitchFamily="34" charset="0"/>
              <a:buChar char="•"/>
            </a:pPr>
            <a:r>
              <a:rPr lang="en-US" sz="9600" dirty="0"/>
              <a:t>Job Corps Scholars Grantees and Public Housing Authority</a:t>
            </a:r>
          </a:p>
          <a:p>
            <a:pPr lvl="1">
              <a:buFont typeface="Arial" panose="020B0604020202020204" pitchFamily="34" charset="0"/>
              <a:buChar char="•"/>
            </a:pPr>
            <a:r>
              <a:rPr lang="en-US" sz="9600" dirty="0">
                <a:latin typeface="+mn-lt"/>
              </a:rPr>
              <a:t>Lee College</a:t>
            </a:r>
            <a:r>
              <a:rPr lang="en-US" sz="9600" dirty="0" smtClean="0">
                <a:latin typeface="+mn-lt"/>
              </a:rPr>
              <a:t>, Director of Perkins Basic Grant, </a:t>
            </a:r>
            <a:r>
              <a:rPr lang="en-US" sz="9600" dirty="0">
                <a:latin typeface="+mn-lt"/>
              </a:rPr>
              <a:t>Fran Parent </a:t>
            </a:r>
          </a:p>
          <a:p>
            <a:pPr lvl="1">
              <a:buFont typeface="Arial" panose="020B0604020202020204" pitchFamily="34" charset="0"/>
              <a:buChar char="•"/>
            </a:pPr>
            <a:r>
              <a:rPr lang="en-US" sz="9600" dirty="0">
                <a:latin typeface="+mn-lt"/>
              </a:rPr>
              <a:t>Baytown Housing Authority</a:t>
            </a:r>
            <a:r>
              <a:rPr lang="en-US" sz="9600" dirty="0" smtClean="0">
                <a:latin typeface="+mn-lt"/>
              </a:rPr>
              <a:t>, Executive Director, </a:t>
            </a:r>
            <a:r>
              <a:rPr lang="en-US" sz="9600" dirty="0">
                <a:latin typeface="+mn-lt"/>
              </a:rPr>
              <a:t>Joyce Young </a:t>
            </a:r>
          </a:p>
          <a:p>
            <a:pPr lvl="1">
              <a:buFont typeface="Arial" panose="020B0604020202020204" pitchFamily="34" charset="0"/>
              <a:buChar char="•"/>
            </a:pPr>
            <a:r>
              <a:rPr lang="en-US" sz="9600" dirty="0">
                <a:latin typeface="+mn-lt"/>
              </a:rPr>
              <a:t>Atlanta </a:t>
            </a:r>
            <a:r>
              <a:rPr lang="en-US" sz="9600" dirty="0" smtClean="0">
                <a:latin typeface="+mn-lt"/>
              </a:rPr>
              <a:t>Technical </a:t>
            </a:r>
            <a:r>
              <a:rPr lang="en-US" sz="9600" dirty="0">
                <a:latin typeface="+mn-lt"/>
              </a:rPr>
              <a:t>College</a:t>
            </a:r>
            <a:r>
              <a:rPr lang="en-US" sz="9600" dirty="0" smtClean="0">
                <a:latin typeface="+mn-lt"/>
              </a:rPr>
              <a:t>, Director of Grants Management, </a:t>
            </a:r>
            <a:r>
              <a:rPr lang="en-US" sz="9600" dirty="0">
                <a:latin typeface="+mn-lt"/>
              </a:rPr>
              <a:t>Lance  L. Wise </a:t>
            </a:r>
          </a:p>
          <a:p>
            <a:pPr>
              <a:buFont typeface="Arial" panose="020B0604020202020204" pitchFamily="34" charset="0"/>
              <a:buChar char="•"/>
            </a:pPr>
            <a:r>
              <a:rPr lang="en-US" sz="9600" dirty="0"/>
              <a:t>Questions and Answers </a:t>
            </a:r>
          </a:p>
          <a:p>
            <a:pPr>
              <a:buFont typeface="Arial" panose="020B0604020202020204" pitchFamily="34" charset="0"/>
              <a:buChar char="•"/>
            </a:pPr>
            <a:r>
              <a:rPr lang="en-US" sz="9600" dirty="0"/>
              <a:t>Adjourn </a:t>
            </a:r>
          </a:p>
          <a:p>
            <a:pPr>
              <a:buFont typeface="Arial" panose="020B0604020202020204" pitchFamily="34" charset="0"/>
              <a:buChar char="•"/>
            </a:pPr>
            <a:endParaRPr lang="en-US" sz="3200" dirty="0"/>
          </a:p>
        </p:txBody>
      </p:sp>
    </p:spTree>
    <p:custDataLst>
      <p:tags r:id="rId1"/>
    </p:custDataLst>
    <p:extLst>
      <p:ext uri="{BB962C8B-B14F-4D97-AF65-F5344CB8AC3E}">
        <p14:creationId xmlns:p14="http://schemas.microsoft.com/office/powerpoint/2010/main" val="4261307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B7D8653-78C7-4054-84AC-59D3194F7E18}"/>
              </a:ext>
            </a:extLst>
          </p:cNvPr>
          <p:cNvSpPr>
            <a:spLocks noGrp="1"/>
          </p:cNvSpPr>
          <p:nvPr>
            <p:ph type="sldNum" sz="quarter" idx="12"/>
          </p:nvPr>
        </p:nvSpPr>
        <p:spPr/>
        <p:txBody>
          <a:bodyPr/>
          <a:lstStyle/>
          <a:p>
            <a:fld id="{158B7785-F6D6-45F8-833E-07BD84680091}" type="slidenum">
              <a:rPr lang="en-US" smtClean="0"/>
              <a:pPr/>
              <a:t>4</a:t>
            </a:fld>
            <a:endParaRPr lang="en-US" dirty="0"/>
          </a:p>
        </p:txBody>
      </p:sp>
      <p:sp>
        <p:nvSpPr>
          <p:cNvPr id="2" name="Title 1">
            <a:extLst>
              <a:ext uri="{FF2B5EF4-FFF2-40B4-BE49-F238E27FC236}">
                <a16:creationId xmlns:a16="http://schemas.microsoft.com/office/drawing/2014/main" id="{2F73BC8E-FB2B-49FE-92CF-35321A56B173}"/>
              </a:ext>
            </a:extLst>
          </p:cNvPr>
          <p:cNvSpPr>
            <a:spLocks noGrp="1"/>
          </p:cNvSpPr>
          <p:nvPr>
            <p:ph type="title"/>
          </p:nvPr>
        </p:nvSpPr>
        <p:spPr>
          <a:xfrm>
            <a:off x="789071" y="1446377"/>
            <a:ext cx="6990587" cy="2357891"/>
          </a:xfrm>
        </p:spPr>
        <p:txBody>
          <a:bodyPr>
            <a:normAutofit fontScale="90000"/>
          </a:bodyPr>
          <a:lstStyle/>
          <a:p>
            <a:r>
              <a:rPr lang="en-US" dirty="0"/>
              <a:t>Debra A. Carr</a:t>
            </a:r>
            <a:br>
              <a:rPr lang="en-US" dirty="0"/>
            </a:br>
            <a:r>
              <a:rPr lang="en-US" dirty="0"/>
              <a:t>Administrator </a:t>
            </a:r>
            <a:br>
              <a:rPr lang="en-US" dirty="0"/>
            </a:br>
            <a:r>
              <a:rPr lang="en-US" dirty="0"/>
              <a:t>Office of Job Corps</a:t>
            </a:r>
            <a:br>
              <a:rPr lang="en-US" dirty="0"/>
            </a:br>
            <a:r>
              <a:rPr lang="en-US" dirty="0"/>
              <a:t>U.S. Department of Labor  </a:t>
            </a:r>
          </a:p>
        </p:txBody>
      </p:sp>
    </p:spTree>
    <p:custDataLst>
      <p:tags r:id="rId1"/>
    </p:custDataLst>
    <p:extLst>
      <p:ext uri="{BB962C8B-B14F-4D97-AF65-F5344CB8AC3E}">
        <p14:creationId xmlns:p14="http://schemas.microsoft.com/office/powerpoint/2010/main" val="1595064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B7D8653-78C7-4054-84AC-59D3194F7E18}"/>
              </a:ext>
            </a:extLst>
          </p:cNvPr>
          <p:cNvSpPr>
            <a:spLocks noGrp="1"/>
          </p:cNvSpPr>
          <p:nvPr>
            <p:ph type="sldNum" sz="quarter" idx="12"/>
          </p:nvPr>
        </p:nvSpPr>
        <p:spPr/>
        <p:txBody>
          <a:bodyPr/>
          <a:lstStyle/>
          <a:p>
            <a:fld id="{158B7785-F6D6-45F8-833E-07BD84680091}" type="slidenum">
              <a:rPr lang="en-US" smtClean="0"/>
              <a:pPr/>
              <a:t>5</a:t>
            </a:fld>
            <a:endParaRPr lang="en-US" dirty="0"/>
          </a:p>
        </p:txBody>
      </p:sp>
      <p:sp>
        <p:nvSpPr>
          <p:cNvPr id="2" name="Title 1">
            <a:extLst>
              <a:ext uri="{FF2B5EF4-FFF2-40B4-BE49-F238E27FC236}">
                <a16:creationId xmlns:a16="http://schemas.microsoft.com/office/drawing/2014/main" id="{2F73BC8E-FB2B-49FE-92CF-35321A56B173}"/>
              </a:ext>
            </a:extLst>
          </p:cNvPr>
          <p:cNvSpPr>
            <a:spLocks noGrp="1"/>
          </p:cNvSpPr>
          <p:nvPr>
            <p:ph type="title"/>
          </p:nvPr>
        </p:nvSpPr>
        <p:spPr>
          <a:xfrm>
            <a:off x="624289" y="1921674"/>
            <a:ext cx="8051976" cy="2357891"/>
          </a:xfrm>
        </p:spPr>
        <p:txBody>
          <a:bodyPr>
            <a:normAutofit fontScale="90000"/>
          </a:bodyPr>
          <a:lstStyle/>
          <a:p>
            <a:r>
              <a:rPr lang="en-US" dirty="0"/>
              <a:t>Felicia Gaither</a:t>
            </a:r>
            <a:br>
              <a:rPr lang="en-US" dirty="0"/>
            </a:br>
            <a:r>
              <a:rPr lang="en-US" dirty="0"/>
              <a:t>Deputy Assistant Secretary, </a:t>
            </a:r>
            <a:br>
              <a:rPr lang="en-US" dirty="0"/>
            </a:br>
            <a:r>
              <a:rPr lang="en-US" dirty="0"/>
              <a:t>Office of Field Operations, Office of Public and Indian Housing, U.S.</a:t>
            </a:r>
            <a:br>
              <a:rPr lang="en-US" dirty="0"/>
            </a:br>
            <a:r>
              <a:rPr lang="en-US" dirty="0"/>
              <a:t>Department of Housing and Urban Development </a:t>
            </a:r>
          </a:p>
        </p:txBody>
      </p:sp>
    </p:spTree>
    <p:custDataLst>
      <p:tags r:id="rId1"/>
    </p:custDataLst>
    <p:extLst>
      <p:ext uri="{BB962C8B-B14F-4D97-AF65-F5344CB8AC3E}">
        <p14:creationId xmlns:p14="http://schemas.microsoft.com/office/powerpoint/2010/main" val="3890538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Manual Input 17">
            <a:extLst>
              <a:ext uri="{FF2B5EF4-FFF2-40B4-BE49-F238E27FC236}">
                <a16:creationId xmlns:a16="http://schemas.microsoft.com/office/drawing/2014/main" id="{78BCBB19-3867-4E9D-95F3-B722FF76AC26}"/>
              </a:ext>
            </a:extLst>
          </p:cNvPr>
          <p:cNvSpPr/>
          <p:nvPr/>
        </p:nvSpPr>
        <p:spPr>
          <a:xfrm rot="16200000">
            <a:off x="7239000" y="-1524000"/>
            <a:ext cx="3429000" cy="6477000"/>
          </a:xfrm>
          <a:prstGeom prst="flowChartManualInput">
            <a:avLst/>
          </a:prstGeom>
          <a:blipFill dpi="0" rotWithShape="0">
            <a:blip r:embed="rId3">
              <a:duotone>
                <a:schemeClr val="accent1">
                  <a:shade val="45000"/>
                  <a:satMod val="135000"/>
                </a:schemeClr>
                <a:prstClr val="white"/>
              </a:duotone>
            </a:blip>
            <a:srcRect/>
            <a:stretch>
              <a:fillRect t="24" r="-3108" b="-13358"/>
            </a:stretch>
          </a:blip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B760BE1-E7FE-4FDA-B7A3-A3E696DF3A81}"/>
              </a:ext>
            </a:extLst>
          </p:cNvPr>
          <p:cNvSpPr txBox="1"/>
          <p:nvPr/>
        </p:nvSpPr>
        <p:spPr>
          <a:xfrm>
            <a:off x="163756" y="978408"/>
            <a:ext cx="4657344" cy="4708981"/>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rPr>
              <a:t>Vision</a:t>
            </a:r>
          </a:p>
          <a:p>
            <a:r>
              <a:rPr lang="en-US" sz="1400" dirty="0">
                <a:cs typeface="Times New Roman" panose="02020603050405020304" pitchFamily="18" charset="0"/>
              </a:rPr>
              <a:t>Centralized hubs to support the four pillars of </a:t>
            </a:r>
          </a:p>
          <a:p>
            <a:r>
              <a:rPr lang="en-US" sz="1400" dirty="0">
                <a:cs typeface="Times New Roman" panose="02020603050405020304" pitchFamily="18" charset="0"/>
              </a:rPr>
              <a:t>self-sufficiency within their communities</a:t>
            </a:r>
          </a:p>
          <a:p>
            <a:r>
              <a:rPr lang="en-US" sz="1400" dirty="0">
                <a:cs typeface="Times New Roman" panose="02020603050405020304" pitchFamily="18" charset="0"/>
              </a:rPr>
              <a:t>(Not limited to HUD-assisted residents or PHAs)</a:t>
            </a:r>
          </a:p>
          <a:p>
            <a:endParaRPr lang="en-US" sz="1400" dirty="0">
              <a:cs typeface="Times New Roman" panose="02020603050405020304" pitchFamily="18" charset="0"/>
            </a:endParaRPr>
          </a:p>
          <a:p>
            <a:endParaRPr lang="en-US" sz="1400" dirty="0">
              <a:cs typeface="Times New Roman" panose="02020603050405020304" pitchFamily="18" charset="0"/>
            </a:endParaRPr>
          </a:p>
          <a:p>
            <a:pPr lvl="0"/>
            <a:r>
              <a:rPr lang="en-US" sz="1600" dirty="0">
                <a:effectLst>
                  <a:outerShdw blurRad="38100" dist="38100" dir="2700000" algn="tl">
                    <a:srgbClr val="000000">
                      <a:alpha val="43137"/>
                    </a:srgbClr>
                  </a:outerShdw>
                </a:effectLst>
              </a:rPr>
              <a:t>Target Communities</a:t>
            </a:r>
          </a:p>
          <a:p>
            <a:pPr marL="285750" lvl="0" indent="-285750">
              <a:buFont typeface="Arial" panose="020B0604020202020204" pitchFamily="34" charset="0"/>
              <a:buChar char="•"/>
            </a:pPr>
            <a:r>
              <a:rPr lang="en-US" sz="1400" dirty="0"/>
              <a:t>Dynamic local leadership (i.e., personal commitment by mayor, tribal official, and/or PHA director)</a:t>
            </a:r>
          </a:p>
          <a:p>
            <a:pPr marL="285750" lvl="0" indent="-285750">
              <a:buFont typeface="Arial" panose="020B0604020202020204" pitchFamily="34" charset="0"/>
              <a:buChar char="•"/>
            </a:pPr>
            <a:r>
              <a:rPr lang="en-US" sz="1400" dirty="0"/>
              <a:t>Existing place-based programs (e.g., ConnectHome, Opportunity Zones)</a:t>
            </a:r>
          </a:p>
          <a:p>
            <a:pPr marL="285750" lvl="0" indent="-285750">
              <a:buFont typeface="Arial" panose="020B0604020202020204" pitchFamily="34" charset="0"/>
              <a:buChar char="•"/>
            </a:pPr>
            <a:endParaRPr lang="en-US" sz="1400" dirty="0"/>
          </a:p>
          <a:p>
            <a:endParaRPr lang="en-US" sz="1400" dirty="0">
              <a:effectLst>
                <a:outerShdw blurRad="38100" dist="38100" dir="2700000" algn="tl">
                  <a:srgbClr val="000000">
                    <a:alpha val="43137"/>
                  </a:srgbClr>
                </a:outerShdw>
              </a:effectLst>
              <a:cs typeface="Times New Roman" panose="02020603050405020304" pitchFamily="18" charset="0"/>
            </a:endParaRPr>
          </a:p>
          <a:p>
            <a:r>
              <a:rPr lang="en-US" sz="1600" dirty="0">
                <a:effectLst>
                  <a:outerShdw blurRad="38100" dist="38100" dir="2700000" algn="tl">
                    <a:srgbClr val="000000">
                      <a:alpha val="43137"/>
                    </a:srgbClr>
                  </a:outerShdw>
                </a:effectLst>
                <a:cs typeface="Times New Roman" panose="02020603050405020304" pitchFamily="18" charset="0"/>
              </a:rPr>
              <a:t>Benefits to EnVision Centers</a:t>
            </a:r>
          </a:p>
          <a:p>
            <a:pPr marL="285750" lvl="0" indent="-285750">
              <a:buFont typeface="Arial" panose="020B0604020202020204" pitchFamily="34" charset="0"/>
              <a:buChar char="•"/>
            </a:pPr>
            <a:r>
              <a:rPr lang="en-US" sz="1400" dirty="0"/>
              <a:t>Assistance from HUD staff in meeting EnVision Centers’ objectives to help low-income residents</a:t>
            </a:r>
          </a:p>
          <a:p>
            <a:pPr marL="285750" lvl="0" indent="-285750">
              <a:buFont typeface="Arial" panose="020B0604020202020204" pitchFamily="34" charset="0"/>
              <a:buChar char="•"/>
            </a:pPr>
            <a:r>
              <a:rPr lang="en-US" sz="1400" dirty="0"/>
              <a:t>Assistance with Federal Agencies who support community development initiatives</a:t>
            </a:r>
          </a:p>
          <a:p>
            <a:pPr marL="285750" lvl="0" indent="-285750">
              <a:buFont typeface="Arial" panose="020B0604020202020204" pitchFamily="34" charset="0"/>
              <a:buChar char="•"/>
            </a:pPr>
            <a:r>
              <a:rPr lang="en-US" sz="1400" dirty="0"/>
              <a:t>Assistance reaching a national nonprofit support network</a:t>
            </a:r>
          </a:p>
          <a:p>
            <a:pPr marL="285750" lvl="0" indent="-285750">
              <a:buFont typeface="Arial" panose="020B0604020202020204" pitchFamily="34" charset="0"/>
              <a:buChar char="•"/>
            </a:pPr>
            <a:r>
              <a:rPr lang="en-US" sz="1400" dirty="0"/>
              <a:t>Coordination with a national EnVision Center peer-to-peer network</a:t>
            </a:r>
          </a:p>
        </p:txBody>
      </p:sp>
      <p:sp>
        <p:nvSpPr>
          <p:cNvPr id="19" name="Flowchart: Manual Input 18">
            <a:extLst>
              <a:ext uri="{FF2B5EF4-FFF2-40B4-BE49-F238E27FC236}">
                <a16:creationId xmlns:a16="http://schemas.microsoft.com/office/drawing/2014/main" id="{40036F09-385B-4FAD-9331-D67163D59EE8}"/>
              </a:ext>
            </a:extLst>
          </p:cNvPr>
          <p:cNvSpPr/>
          <p:nvPr/>
        </p:nvSpPr>
        <p:spPr>
          <a:xfrm rot="5400000" flipV="1">
            <a:off x="7238999" y="1905001"/>
            <a:ext cx="3429001" cy="6477000"/>
          </a:xfrm>
          <a:prstGeom prst="flowChartManualInput">
            <a:avLst/>
          </a:prstGeom>
          <a:blipFill dpi="0" rotWithShape="0">
            <a:blip r:embed="rId4">
              <a:duotone>
                <a:schemeClr val="accent3">
                  <a:shade val="45000"/>
                  <a:satMod val="135000"/>
                </a:schemeClr>
                <a:prstClr val="white"/>
              </a:duotone>
            </a:blip>
            <a:srcRect/>
            <a:stretch>
              <a:fillRect l="-10868" t="-30568" r="-10868" b="-17234"/>
            </a:stretch>
          </a:blip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975EFF0-3897-41AE-A4B6-540CBC4514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3599" y="2057400"/>
            <a:ext cx="3059953" cy="2743200"/>
          </a:xfrm>
          <a:prstGeom prst="ellipse">
            <a:avLst/>
          </a:prstGeom>
          <a:ln w="63500" cap="rnd">
            <a:solidFill>
              <a:schemeClr val="accent6"/>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07EFFFF9-8290-4A83-A44B-CA2A18BE5CA9}"/>
              </a:ext>
            </a:extLst>
          </p:cNvPr>
          <p:cNvSpPr>
            <a:spLocks noGrp="1"/>
          </p:cNvSpPr>
          <p:nvPr>
            <p:ph type="sldNum" sz="quarter" idx="12"/>
          </p:nvPr>
        </p:nvSpPr>
        <p:spPr/>
        <p:txBody>
          <a:bodyPr/>
          <a:lstStyle/>
          <a:p>
            <a:fld id="{C7CE8649-8F6D-4FB9-A925-D343A70B2956}" type="slidenum">
              <a:rPr lang="en-US" smtClean="0"/>
              <a:t>6</a:t>
            </a:fld>
            <a:endParaRPr lang="en-US" dirty="0"/>
          </a:p>
        </p:txBody>
      </p:sp>
      <p:sp>
        <p:nvSpPr>
          <p:cNvPr id="8" name="Title 4">
            <a:extLst>
              <a:ext uri="{FF2B5EF4-FFF2-40B4-BE49-F238E27FC236}">
                <a16:creationId xmlns:a16="http://schemas.microsoft.com/office/drawing/2014/main" id="{38D914CC-294B-45AF-B69C-4FB1C5BC594C}"/>
              </a:ext>
            </a:extLst>
          </p:cNvPr>
          <p:cNvSpPr txBox="1">
            <a:spLocks/>
          </p:cNvSpPr>
          <p:nvPr/>
        </p:nvSpPr>
        <p:spPr>
          <a:xfrm>
            <a:off x="163756" y="242316"/>
            <a:ext cx="11081334" cy="786384"/>
          </a:xfrm>
          <a:prstGeom prst="rect">
            <a:avLst/>
          </a:prstGeom>
        </p:spPr>
        <p:txBody>
          <a:bodyPr/>
          <a:lst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a:lstStyle>
          <a:p>
            <a:r>
              <a:rPr lang="en-US" dirty="0"/>
              <a:t>EnVision Centers </a:t>
            </a:r>
          </a:p>
        </p:txBody>
      </p:sp>
    </p:spTree>
    <p:extLst>
      <p:ext uri="{BB962C8B-B14F-4D97-AF65-F5344CB8AC3E}">
        <p14:creationId xmlns:p14="http://schemas.microsoft.com/office/powerpoint/2010/main" val="255740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B5308-A0B1-4914-9B63-5021018ECD04}"/>
              </a:ext>
            </a:extLst>
          </p:cNvPr>
          <p:cNvSpPr>
            <a:spLocks noGrp="1"/>
          </p:cNvSpPr>
          <p:nvPr>
            <p:ph type="sldNum" sz="quarter" idx="12"/>
          </p:nvPr>
        </p:nvSpPr>
        <p:spPr/>
        <p:txBody>
          <a:bodyPr/>
          <a:lstStyle/>
          <a:p>
            <a:fld id="{C7CE8649-8F6D-4FB9-A925-D343A70B2956}" type="slidenum">
              <a:rPr lang="en-US" smtClean="0"/>
              <a:t>7</a:t>
            </a:fld>
            <a:endParaRPr lang="en-US" dirty="0"/>
          </a:p>
        </p:txBody>
      </p:sp>
      <p:sp>
        <p:nvSpPr>
          <p:cNvPr id="8" name="Title 3">
            <a:extLst>
              <a:ext uri="{FF2B5EF4-FFF2-40B4-BE49-F238E27FC236}">
                <a16:creationId xmlns:a16="http://schemas.microsoft.com/office/drawing/2014/main" id="{B8DDAA67-98F2-4C6F-8E91-EAE36A43320C}"/>
              </a:ext>
            </a:extLst>
          </p:cNvPr>
          <p:cNvSpPr txBox="1">
            <a:spLocks/>
          </p:cNvSpPr>
          <p:nvPr/>
        </p:nvSpPr>
        <p:spPr>
          <a:xfrm>
            <a:off x="3830739" y="5974705"/>
            <a:ext cx="6286500" cy="7632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700" b="0" i="0" u="none" strike="noStrike" kern="1200" cap="none" spc="0" normalizeH="0" baseline="0" noProof="0" dirty="0">
                <a:ln>
                  <a:noFill/>
                </a:ln>
                <a:solidFill>
                  <a:prstClr val="black"/>
                </a:solidFill>
                <a:effectLst/>
                <a:uLnTx/>
                <a:uFillTx/>
                <a:latin typeface="Franklin Gothic Medium" panose="020B0603020102020204"/>
                <a:ea typeface="+mj-ea"/>
                <a:cs typeface="+mj-cs"/>
              </a:rPr>
              <a:t>Current EnVision Centers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a:ea typeface="+mj-ea"/>
                <a:cs typeface="+mj-cs"/>
              </a:rPr>
              <a:t>Visit </a:t>
            </a:r>
            <a:r>
              <a:rPr kumimoji="0" lang="en-US" sz="3600" b="0" i="0" u="none" strike="noStrike" kern="1200" cap="none" spc="0" normalizeH="0" baseline="0" noProof="0" dirty="0">
                <a:ln>
                  <a:noFill/>
                </a:ln>
                <a:solidFill>
                  <a:prstClr val="black"/>
                </a:solidFill>
                <a:effectLst/>
                <a:uLnTx/>
                <a:uFillTx/>
                <a:latin typeface="Franklin Gothic Medium" panose="020B0603020102020204"/>
                <a:ea typeface="+mj-ea"/>
                <a:cs typeface="+mj-cs"/>
                <a:hlinkClick r:id="rId3"/>
              </a:rPr>
              <a:t>www.hud.gov/envisioncenters</a:t>
            </a:r>
            <a:r>
              <a:rPr kumimoji="0" lang="en-US" sz="36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for interactive map</a:t>
            </a:r>
          </a:p>
        </p:txBody>
      </p:sp>
      <p:pic>
        <p:nvPicPr>
          <p:cNvPr id="4" name="Picture 3">
            <a:extLst>
              <a:ext uri="{FF2B5EF4-FFF2-40B4-BE49-F238E27FC236}">
                <a16:creationId xmlns:a16="http://schemas.microsoft.com/office/drawing/2014/main" id="{86C3673D-C475-479E-B6D6-CD181AD1F642}"/>
              </a:ext>
            </a:extLst>
          </p:cNvPr>
          <p:cNvPicPr>
            <a:picLocks noChangeAspect="1"/>
          </p:cNvPicPr>
          <p:nvPr/>
        </p:nvPicPr>
        <p:blipFill rotWithShape="1">
          <a:blip r:embed="rId4"/>
          <a:srcRect l="9891" t="31077" r="62077" b="16933"/>
          <a:stretch/>
        </p:blipFill>
        <p:spPr>
          <a:xfrm>
            <a:off x="1289280" y="388617"/>
            <a:ext cx="9441980" cy="4925255"/>
          </a:xfrm>
          <a:prstGeom prst="rect">
            <a:avLst/>
          </a:prstGeom>
        </p:spPr>
      </p:pic>
    </p:spTree>
    <p:extLst>
      <p:ext uri="{BB962C8B-B14F-4D97-AF65-F5344CB8AC3E}">
        <p14:creationId xmlns:p14="http://schemas.microsoft.com/office/powerpoint/2010/main" val="3227219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5EFC92C-E498-4BED-AAEE-18CC862C1441}"/>
              </a:ext>
            </a:extLst>
          </p:cNvPr>
          <p:cNvSpPr txBox="1">
            <a:spLocks/>
          </p:cNvSpPr>
          <p:nvPr/>
        </p:nvSpPr>
        <p:spPr>
          <a:xfrm>
            <a:off x="223143" y="25061"/>
            <a:ext cx="5277862" cy="1237682"/>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Franklin Gothic Medium" panose="020B0603020102020204"/>
                <a:ea typeface="+mj-ea"/>
                <a:cs typeface="+mj-cs"/>
              </a:rPr>
              <a:t>Successes to Date</a:t>
            </a:r>
          </a:p>
        </p:txBody>
      </p:sp>
      <p:grpSp>
        <p:nvGrpSpPr>
          <p:cNvPr id="4" name="Group 3">
            <a:extLst>
              <a:ext uri="{FF2B5EF4-FFF2-40B4-BE49-F238E27FC236}">
                <a16:creationId xmlns:a16="http://schemas.microsoft.com/office/drawing/2014/main" id="{FB115F17-7825-4BA4-8F9E-9EFD73F6084C}"/>
              </a:ext>
            </a:extLst>
          </p:cNvPr>
          <p:cNvGrpSpPr/>
          <p:nvPr/>
        </p:nvGrpSpPr>
        <p:grpSpPr>
          <a:xfrm>
            <a:off x="3631547" y="4300679"/>
            <a:ext cx="5444679" cy="1598935"/>
            <a:chOff x="3821134" y="4595271"/>
            <a:chExt cx="5444679" cy="1608623"/>
          </a:xfrm>
        </p:grpSpPr>
        <p:sp>
          <p:nvSpPr>
            <p:cNvPr id="21" name="TextBox 20">
              <a:extLst>
                <a:ext uri="{FF2B5EF4-FFF2-40B4-BE49-F238E27FC236}">
                  <a16:creationId xmlns:a16="http://schemas.microsoft.com/office/drawing/2014/main" id="{B8BCDF2F-43C0-4CB4-96ED-0118AC967408}"/>
                </a:ext>
              </a:extLst>
            </p:cNvPr>
            <p:cNvSpPr txBox="1"/>
            <p:nvPr/>
          </p:nvSpPr>
          <p:spPr>
            <a:xfrm>
              <a:off x="4335850" y="4751717"/>
              <a:ext cx="4929963" cy="371570"/>
            </a:xfrm>
            <a:prstGeom prst="rect">
              <a:avLst/>
            </a:prstGeom>
            <a:noFill/>
            <a:effectLst>
              <a:glow rad="228600">
                <a:schemeClr val="bg1">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Franklin Gothic Book" panose="020B0503020102020204"/>
                  <a:ea typeface="+mn-ea"/>
                  <a:cs typeface="+mn-cs"/>
                </a:rPr>
                <a:t>Designated </a:t>
              </a:r>
              <a:r>
                <a:rPr kumimoji="0" lang="en-US" sz="1800" b="1" i="0" u="none" strike="noStrike" kern="1200" cap="none" spc="0" normalizeH="0" baseline="0" noProof="0" dirty="0">
                  <a:ln>
                    <a:noFill/>
                  </a:ln>
                  <a:solidFill>
                    <a:srgbClr val="2B689A"/>
                  </a:solidFill>
                  <a:effectLst/>
                  <a:uLnTx/>
                  <a:uFillTx/>
                  <a:latin typeface="Calibri" panose="020F0502020204030204" pitchFamily="34" charset="0"/>
                  <a:cs typeface="Calibri" panose="020F0502020204030204" pitchFamily="34" charset="0"/>
                </a:rPr>
                <a:t>100 EnVision Centers</a:t>
              </a:r>
            </a:p>
          </p:txBody>
        </p:sp>
        <p:grpSp>
          <p:nvGrpSpPr>
            <p:cNvPr id="23" name="Group 22">
              <a:extLst>
                <a:ext uri="{FF2B5EF4-FFF2-40B4-BE49-F238E27FC236}">
                  <a16:creationId xmlns:a16="http://schemas.microsoft.com/office/drawing/2014/main" id="{5097634C-5B63-4AA2-87E6-E012BB8B819B}"/>
                </a:ext>
              </a:extLst>
            </p:cNvPr>
            <p:cNvGrpSpPr/>
            <p:nvPr/>
          </p:nvGrpSpPr>
          <p:grpSpPr>
            <a:xfrm>
              <a:off x="3821134" y="4595271"/>
              <a:ext cx="371139" cy="525778"/>
              <a:chOff x="5489578" y="3774638"/>
              <a:chExt cx="371139" cy="525778"/>
            </a:xfrm>
          </p:grpSpPr>
          <p:sp>
            <p:nvSpPr>
              <p:cNvPr id="24" name="Rectangle 23">
                <a:extLst>
                  <a:ext uri="{FF2B5EF4-FFF2-40B4-BE49-F238E27FC236}">
                    <a16:creationId xmlns:a16="http://schemas.microsoft.com/office/drawing/2014/main" id="{C4645391-4C7E-46FD-B9BA-2754E7A26676}"/>
                  </a:ext>
                </a:extLst>
              </p:cNvPr>
              <p:cNvSpPr/>
              <p:nvPr/>
            </p:nvSpPr>
            <p:spPr>
              <a:xfrm>
                <a:off x="5489578" y="4000325"/>
                <a:ext cx="300415" cy="247955"/>
              </a:xfrm>
              <a:prstGeom prst="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5" name="Graphic 24" descr="Checkmark">
                <a:extLst>
                  <a:ext uri="{FF2B5EF4-FFF2-40B4-BE49-F238E27FC236}">
                    <a16:creationId xmlns:a16="http://schemas.microsoft.com/office/drawing/2014/main" id="{6024DC57-FD3A-496D-9923-B0F77E5015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94552">
                <a:off x="5560302" y="3774638"/>
                <a:ext cx="300415" cy="525778"/>
              </a:xfrm>
              <a:prstGeom prst="rect">
                <a:avLst/>
              </a:prstGeom>
            </p:spPr>
          </p:pic>
        </p:grpSp>
        <p:grpSp>
          <p:nvGrpSpPr>
            <p:cNvPr id="26" name="Group 25">
              <a:extLst>
                <a:ext uri="{FF2B5EF4-FFF2-40B4-BE49-F238E27FC236}">
                  <a16:creationId xmlns:a16="http://schemas.microsoft.com/office/drawing/2014/main" id="{A45D6CEF-D815-4A73-A40A-C391BD07F603}"/>
                </a:ext>
              </a:extLst>
            </p:cNvPr>
            <p:cNvGrpSpPr/>
            <p:nvPr/>
          </p:nvGrpSpPr>
          <p:grpSpPr>
            <a:xfrm>
              <a:off x="3828665" y="5156585"/>
              <a:ext cx="371139" cy="525778"/>
              <a:chOff x="5489578" y="3774638"/>
              <a:chExt cx="371139" cy="525778"/>
            </a:xfrm>
          </p:grpSpPr>
          <p:sp>
            <p:nvSpPr>
              <p:cNvPr id="27" name="Rectangle 26">
                <a:extLst>
                  <a:ext uri="{FF2B5EF4-FFF2-40B4-BE49-F238E27FC236}">
                    <a16:creationId xmlns:a16="http://schemas.microsoft.com/office/drawing/2014/main" id="{52261ABE-8C58-44F6-92C0-99538AB1EC4F}"/>
                  </a:ext>
                </a:extLst>
              </p:cNvPr>
              <p:cNvSpPr/>
              <p:nvPr/>
            </p:nvSpPr>
            <p:spPr>
              <a:xfrm>
                <a:off x="5489578" y="4000325"/>
                <a:ext cx="300415" cy="247955"/>
              </a:xfrm>
              <a:prstGeom prst="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8" name="Graphic 27" descr="Checkmark">
                <a:extLst>
                  <a:ext uri="{FF2B5EF4-FFF2-40B4-BE49-F238E27FC236}">
                    <a16:creationId xmlns:a16="http://schemas.microsoft.com/office/drawing/2014/main" id="{EE453DC1-5CC2-4736-9D56-90E5F3364A4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94552">
                <a:off x="5560302" y="3774638"/>
                <a:ext cx="300415" cy="525778"/>
              </a:xfrm>
              <a:prstGeom prst="rect">
                <a:avLst/>
              </a:prstGeom>
            </p:spPr>
          </p:pic>
        </p:grpSp>
        <p:sp>
          <p:nvSpPr>
            <p:cNvPr id="29" name="TextBox 28">
              <a:extLst>
                <a:ext uri="{FF2B5EF4-FFF2-40B4-BE49-F238E27FC236}">
                  <a16:creationId xmlns:a16="http://schemas.microsoft.com/office/drawing/2014/main" id="{7E31610C-9B70-4A96-BE91-8E2A74D382FB}"/>
                </a:ext>
              </a:extLst>
            </p:cNvPr>
            <p:cNvSpPr txBox="1"/>
            <p:nvPr/>
          </p:nvSpPr>
          <p:spPr>
            <a:xfrm>
              <a:off x="4335850" y="5328504"/>
              <a:ext cx="4929963" cy="369332"/>
            </a:xfrm>
            <a:prstGeom prst="rect">
              <a:avLst/>
            </a:prstGeom>
            <a:noFill/>
            <a:effectLst>
              <a:glow rad="228600">
                <a:schemeClr val="bg1">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Engaged </a:t>
              </a:r>
              <a:r>
                <a:rPr kumimoji="0" lang="en-US" sz="1800" b="1" u="none" strike="noStrike" kern="1200" cap="none" spc="0" normalizeH="0" baseline="0" noProof="0" dirty="0">
                  <a:ln>
                    <a:noFill/>
                  </a:ln>
                  <a:solidFill>
                    <a:srgbClr val="2B689A"/>
                  </a:solidFill>
                  <a:effectLst/>
                  <a:uLnTx/>
                  <a:uFillTx/>
                  <a:latin typeface="Calibri" panose="020F0502020204030204" pitchFamily="34" charset="0"/>
                  <a:cs typeface="Calibri" panose="020F0502020204030204" pitchFamily="34" charset="0"/>
                </a:rPr>
                <a:t>22</a:t>
              </a:r>
              <a:r>
                <a:rPr kumimoji="0" lang="en-US" sz="1800" b="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u="none" strike="noStrike" kern="1200" cap="none" spc="0" normalizeH="0" baseline="0" noProof="0" dirty="0">
                  <a:ln>
                    <a:noFill/>
                  </a:ln>
                  <a:solidFill>
                    <a:srgbClr val="2B689A"/>
                  </a:solidFill>
                  <a:effectLst/>
                  <a:uLnTx/>
                  <a:uFillTx/>
                  <a:latin typeface="Calibri" panose="020F0502020204030204" pitchFamily="34" charset="0"/>
                  <a:cs typeface="Calibri" panose="020F0502020204030204" pitchFamily="34" charset="0"/>
                </a:rPr>
                <a:t>Federal</a:t>
              </a:r>
              <a:r>
                <a:rPr kumimoji="0" lang="en-US" sz="1800" b="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u="none" strike="noStrike" kern="1200" cap="none" spc="0" normalizeH="0" baseline="0" noProof="0" dirty="0">
                  <a:ln>
                    <a:noFill/>
                  </a:ln>
                  <a:solidFill>
                    <a:srgbClr val="2B689A"/>
                  </a:solidFill>
                  <a:effectLst/>
                  <a:uLnTx/>
                  <a:uFillTx/>
                  <a:latin typeface="Calibri" panose="020F0502020204030204" pitchFamily="34" charset="0"/>
                  <a:cs typeface="Calibri" panose="020F0502020204030204" pitchFamily="34" charset="0"/>
                </a:rPr>
                <a:t>Partners</a:t>
              </a:r>
              <a:r>
                <a:rPr kumimoji="0" lang="en-US" sz="1800" b="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sp>
          <p:nvSpPr>
            <p:cNvPr id="31" name="TextBox 30">
              <a:extLst>
                <a:ext uri="{FF2B5EF4-FFF2-40B4-BE49-F238E27FC236}">
                  <a16:creationId xmlns:a16="http://schemas.microsoft.com/office/drawing/2014/main" id="{349A050E-E772-48A7-B143-1619D412B9AF}"/>
                </a:ext>
              </a:extLst>
            </p:cNvPr>
            <p:cNvSpPr txBox="1"/>
            <p:nvPr/>
          </p:nvSpPr>
          <p:spPr>
            <a:xfrm>
              <a:off x="4335850" y="5834562"/>
              <a:ext cx="4929963" cy="369332"/>
            </a:xfrm>
            <a:prstGeom prst="rect">
              <a:avLst/>
            </a:prstGeom>
            <a:noFill/>
            <a:effectLst>
              <a:glow rad="228600">
                <a:schemeClr val="bg1">
                  <a:alpha val="40000"/>
                </a:schemeClr>
              </a:glow>
            </a:effectLst>
          </p:spPr>
          <p:txBody>
            <a:bodyPr wrap="square" rtlCol="0" anchor="t">
              <a:spAutoFit/>
            </a:bodyPr>
            <a:lstStyle/>
            <a:p>
              <a:pPr>
                <a:defRPr/>
              </a:pPr>
              <a:r>
                <a:rPr kumimoji="0" lang="en-US" sz="1800" b="0" i="0" u="none" strike="noStrike" kern="1200" cap="none" spc="0" normalizeH="0" baseline="0" noProof="0" dirty="0">
                  <a:ln>
                    <a:noFill/>
                  </a:ln>
                  <a:effectLst/>
                  <a:uLnTx/>
                  <a:uFillTx/>
                  <a:latin typeface="Franklin Gothic Book" panose="020B0503020102020204"/>
                  <a:ea typeface="+mn-ea"/>
                  <a:cs typeface="+mn-cs"/>
                </a:rPr>
                <a:t>Engaged </a:t>
              </a:r>
              <a:r>
                <a:rPr lang="en-US" b="1" dirty="0">
                  <a:solidFill>
                    <a:srgbClr val="2B689A"/>
                  </a:solidFill>
                  <a:latin typeface="Calibri" panose="020F0502020204030204" pitchFamily="34" charset="0"/>
                  <a:cs typeface="Calibri" panose="020F0502020204030204" pitchFamily="34" charset="0"/>
                </a:rPr>
                <a:t>9 N</a:t>
              </a:r>
              <a:r>
                <a:rPr kumimoji="0" lang="en-US" sz="1800" b="1" i="0" u="none" strike="noStrike" kern="1200" cap="none" spc="0" normalizeH="0" baseline="0" noProof="0" dirty="0" err="1">
                  <a:ln>
                    <a:noFill/>
                  </a:ln>
                  <a:solidFill>
                    <a:srgbClr val="2B689A"/>
                  </a:solidFill>
                  <a:effectLst/>
                  <a:uLnTx/>
                  <a:uFillTx/>
                  <a:latin typeface="Calibri" panose="020F0502020204030204" pitchFamily="34" charset="0"/>
                  <a:cs typeface="Calibri" panose="020F0502020204030204" pitchFamily="34" charset="0"/>
                </a:rPr>
                <a:t>ational</a:t>
              </a:r>
              <a:r>
                <a:rPr kumimoji="0" lang="en-US" sz="1800" b="1" i="0" u="none" strike="noStrike" kern="1200" cap="none" spc="0" normalizeH="0" baseline="0" noProof="0" dirty="0">
                  <a:ln>
                    <a:noFill/>
                  </a:ln>
                  <a:solidFill>
                    <a:srgbClr val="2B689A"/>
                  </a:solidFill>
                  <a:effectLst/>
                  <a:uLnTx/>
                  <a:uFillTx/>
                  <a:latin typeface="Calibri" panose="020F0502020204030204" pitchFamily="34" charset="0"/>
                  <a:cs typeface="Calibri" panose="020F0502020204030204" pitchFamily="34" charset="0"/>
                </a:rPr>
                <a:t> Nonprofits</a:t>
              </a:r>
              <a:r>
                <a:rPr lang="en-US" b="1" dirty="0">
                  <a:latin typeface="Calibri" panose="020F0502020204030204" pitchFamily="34" charset="0"/>
                  <a:cs typeface="Calibri" panose="020F0502020204030204" pitchFamily="34"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F405A9A1-41E5-4D53-A492-85D80445A1CE}"/>
                </a:ext>
              </a:extLst>
            </p:cNvPr>
            <p:cNvGrpSpPr/>
            <p:nvPr/>
          </p:nvGrpSpPr>
          <p:grpSpPr>
            <a:xfrm>
              <a:off x="3825119" y="5678116"/>
              <a:ext cx="371139" cy="525778"/>
              <a:chOff x="5489578" y="3774638"/>
              <a:chExt cx="371139" cy="525778"/>
            </a:xfrm>
          </p:grpSpPr>
          <p:sp>
            <p:nvSpPr>
              <p:cNvPr id="35" name="Rectangle 34">
                <a:extLst>
                  <a:ext uri="{FF2B5EF4-FFF2-40B4-BE49-F238E27FC236}">
                    <a16:creationId xmlns:a16="http://schemas.microsoft.com/office/drawing/2014/main" id="{76E74BE7-403F-4F3B-A695-D043DA0D925B}"/>
                  </a:ext>
                </a:extLst>
              </p:cNvPr>
              <p:cNvSpPr/>
              <p:nvPr/>
            </p:nvSpPr>
            <p:spPr>
              <a:xfrm>
                <a:off x="5489578" y="4000325"/>
                <a:ext cx="300415" cy="247955"/>
              </a:xfrm>
              <a:prstGeom prst="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36" name="Graphic 35" descr="Checkmark">
                <a:extLst>
                  <a:ext uri="{FF2B5EF4-FFF2-40B4-BE49-F238E27FC236}">
                    <a16:creationId xmlns:a16="http://schemas.microsoft.com/office/drawing/2014/main" id="{E0567D81-160D-49CF-948E-649D89365FF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94552">
                <a:off x="5560302" y="3774638"/>
                <a:ext cx="300415" cy="525778"/>
              </a:xfrm>
              <a:prstGeom prst="rect">
                <a:avLst/>
              </a:prstGeom>
            </p:spPr>
          </p:pic>
        </p:grpSp>
      </p:grpSp>
      <p:pic>
        <p:nvPicPr>
          <p:cNvPr id="1026" name="Picture 2" descr="'Young Lives Matter' rally held at Better Family Life">
            <a:extLst>
              <a:ext uri="{FF2B5EF4-FFF2-40B4-BE49-F238E27FC236}">
                <a16:creationId xmlns:a16="http://schemas.microsoft.com/office/drawing/2014/main" id="{067878D7-4F2B-4C64-B5A0-C3F57DF6E5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809"/>
          <a:stretch/>
        </p:blipFill>
        <p:spPr bwMode="auto">
          <a:xfrm>
            <a:off x="5162033" y="1156483"/>
            <a:ext cx="3598465" cy="248475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B32556A-FB34-4A44-A3C9-97F894BC5577}"/>
              </a:ext>
            </a:extLst>
          </p:cNvPr>
          <p:cNvSpPr txBox="1"/>
          <p:nvPr/>
        </p:nvSpPr>
        <p:spPr>
          <a:xfrm>
            <a:off x="5807829" y="3651152"/>
            <a:ext cx="199617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St. Louis, MO EnVision Center</a:t>
            </a:r>
          </a:p>
        </p:txBody>
      </p:sp>
      <p:pic>
        <p:nvPicPr>
          <p:cNvPr id="9" name="Picture 8" descr="A group of people posing for the camera&#10;&#10;Description automatically generated">
            <a:extLst>
              <a:ext uri="{FF2B5EF4-FFF2-40B4-BE49-F238E27FC236}">
                <a16:creationId xmlns:a16="http://schemas.microsoft.com/office/drawing/2014/main" id="{51AF931F-4BC7-4796-B2FC-8695A1101FAC}"/>
              </a:ext>
            </a:extLst>
          </p:cNvPr>
          <p:cNvPicPr>
            <a:picLocks noChangeAspect="1"/>
          </p:cNvPicPr>
          <p:nvPr/>
        </p:nvPicPr>
        <p:blipFill rotWithShape="1">
          <a:blip r:embed="rId6">
            <a:extLst>
              <a:ext uri="{28A0092B-C50C-407E-A947-70E740481C1C}">
                <a14:useLocalDpi xmlns:a14="http://schemas.microsoft.com/office/drawing/2010/main" val="0"/>
              </a:ext>
            </a:extLst>
          </a:blip>
          <a:srcRect t="2379" b="-2379"/>
          <a:stretch/>
        </p:blipFill>
        <p:spPr>
          <a:xfrm>
            <a:off x="8760498" y="1142869"/>
            <a:ext cx="3431503" cy="2569402"/>
          </a:xfrm>
          <a:prstGeom prst="rect">
            <a:avLst/>
          </a:prstGeom>
        </p:spPr>
      </p:pic>
      <p:sp>
        <p:nvSpPr>
          <p:cNvPr id="39" name="TextBox 38">
            <a:extLst>
              <a:ext uri="{FF2B5EF4-FFF2-40B4-BE49-F238E27FC236}">
                <a16:creationId xmlns:a16="http://schemas.microsoft.com/office/drawing/2014/main" id="{0B027253-993D-42A6-A516-391BF20AE466}"/>
              </a:ext>
            </a:extLst>
          </p:cNvPr>
          <p:cNvSpPr txBox="1"/>
          <p:nvPr/>
        </p:nvSpPr>
        <p:spPr>
          <a:xfrm>
            <a:off x="8993595" y="3641238"/>
            <a:ext cx="199617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Meridian, MS </a:t>
            </a:r>
            <a:r>
              <a:rPr kumimoji="0" lang="en-US"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EnVision</a:t>
            </a: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 Center</a:t>
            </a:r>
          </a:p>
        </p:txBody>
      </p:sp>
      <p:pic>
        <p:nvPicPr>
          <p:cNvPr id="11" name="Picture 10" descr="A group of people standing next to a sign&#10;&#10;Description automatically generated">
            <a:extLst>
              <a:ext uri="{FF2B5EF4-FFF2-40B4-BE49-F238E27FC236}">
                <a16:creationId xmlns:a16="http://schemas.microsoft.com/office/drawing/2014/main" id="{9AB49BE6-F27E-4AD6-AEB5-AD003F86F4A8}"/>
              </a:ext>
            </a:extLst>
          </p:cNvPr>
          <p:cNvPicPr>
            <a:picLocks noChangeAspect="1"/>
          </p:cNvPicPr>
          <p:nvPr/>
        </p:nvPicPr>
        <p:blipFill rotWithShape="1">
          <a:blip r:embed="rId7">
            <a:extLst>
              <a:ext uri="{28A0092B-C50C-407E-A947-70E740481C1C}">
                <a14:useLocalDpi xmlns:a14="http://schemas.microsoft.com/office/drawing/2010/main" val="0"/>
              </a:ext>
            </a:extLst>
          </a:blip>
          <a:srcRect l="-1666" t="-186" r="-1" b="-1735"/>
          <a:stretch/>
        </p:blipFill>
        <p:spPr>
          <a:xfrm>
            <a:off x="-115829" y="1151303"/>
            <a:ext cx="5277862" cy="2505705"/>
          </a:xfrm>
          <a:prstGeom prst="rect">
            <a:avLst/>
          </a:prstGeom>
        </p:spPr>
      </p:pic>
      <p:sp>
        <p:nvSpPr>
          <p:cNvPr id="40" name="TextBox 39">
            <a:extLst>
              <a:ext uri="{FF2B5EF4-FFF2-40B4-BE49-F238E27FC236}">
                <a16:creationId xmlns:a16="http://schemas.microsoft.com/office/drawing/2014/main" id="{2E1CC849-7643-4029-96A7-0A233562A5CF}"/>
              </a:ext>
            </a:extLst>
          </p:cNvPr>
          <p:cNvSpPr txBox="1"/>
          <p:nvPr/>
        </p:nvSpPr>
        <p:spPr>
          <a:xfrm>
            <a:off x="0" y="3651153"/>
            <a:ext cx="20784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Hartford, CT </a:t>
            </a:r>
            <a:r>
              <a:rPr kumimoji="0" lang="en-US"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EnVision</a:t>
            </a:r>
            <a:r>
              <a:rPr kumimoji="0" lang="en-US" sz="1000" b="0" i="0" u="none" strike="noStrike" kern="1200" cap="none" spc="0" normalizeH="0" baseline="0" noProof="0">
                <a:ln>
                  <a:noFill/>
                </a:ln>
                <a:solidFill>
                  <a:prstClr val="black"/>
                </a:solidFill>
                <a:effectLst/>
                <a:uLnTx/>
                <a:uFillTx/>
                <a:latin typeface="Franklin Gothic Book" panose="020B0503020102020204"/>
                <a:ea typeface="+mn-ea"/>
                <a:cs typeface="+mn-cs"/>
              </a:rPr>
              <a:t> Center</a:t>
            </a:r>
          </a:p>
        </p:txBody>
      </p:sp>
      <p:sp>
        <p:nvSpPr>
          <p:cNvPr id="3" name="Slide Number Placeholder 2">
            <a:extLst>
              <a:ext uri="{FF2B5EF4-FFF2-40B4-BE49-F238E27FC236}">
                <a16:creationId xmlns:a16="http://schemas.microsoft.com/office/drawing/2014/main" id="{A2669553-D636-4D50-9A18-ECC2EC9F7037}"/>
              </a:ext>
            </a:extLst>
          </p:cNvPr>
          <p:cNvSpPr>
            <a:spLocks noGrp="1"/>
          </p:cNvSpPr>
          <p:nvPr>
            <p:ph type="sldNum" sz="quarter" idx="12"/>
          </p:nvPr>
        </p:nvSpPr>
        <p:spPr/>
        <p:txBody>
          <a:bodyPr/>
          <a:lstStyle/>
          <a:p>
            <a:fld id="{C7CE8649-8F6D-4FB9-A925-D343A70B2956}" type="slidenum">
              <a:rPr lang="en-US" smtClean="0"/>
              <a:t>8</a:t>
            </a:fld>
            <a:endParaRPr lang="en-US"/>
          </a:p>
        </p:txBody>
      </p:sp>
      <p:sp>
        <p:nvSpPr>
          <p:cNvPr id="7" name="Rectangle 6">
            <a:extLst>
              <a:ext uri="{FF2B5EF4-FFF2-40B4-BE49-F238E27FC236}">
                <a16:creationId xmlns:a16="http://schemas.microsoft.com/office/drawing/2014/main" id="{BE64ECD0-BD50-495F-BD6B-01BB8EC4EE69}"/>
              </a:ext>
            </a:extLst>
          </p:cNvPr>
          <p:cNvSpPr/>
          <p:nvPr/>
        </p:nvSpPr>
        <p:spPr>
          <a:xfrm>
            <a:off x="3649055" y="6086744"/>
            <a:ext cx="300415" cy="246461"/>
          </a:xfrm>
          <a:prstGeom prst="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 name="Graphic 4" descr="Checkmark">
            <a:extLst>
              <a:ext uri="{FF2B5EF4-FFF2-40B4-BE49-F238E27FC236}">
                <a16:creationId xmlns:a16="http://schemas.microsoft.com/office/drawing/2014/main" id="{8318D6AA-48E3-46A0-8AF6-55096764B78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94552">
            <a:off x="3692768" y="5927202"/>
            <a:ext cx="300415" cy="525778"/>
          </a:xfrm>
          <a:prstGeom prst="rect">
            <a:avLst/>
          </a:prstGeom>
        </p:spPr>
      </p:pic>
      <p:sp>
        <p:nvSpPr>
          <p:cNvPr id="8" name="TextBox 7">
            <a:extLst>
              <a:ext uri="{FF2B5EF4-FFF2-40B4-BE49-F238E27FC236}">
                <a16:creationId xmlns:a16="http://schemas.microsoft.com/office/drawing/2014/main" id="{D0092964-2260-41E4-905F-D382B515EA3D}"/>
              </a:ext>
            </a:extLst>
          </p:cNvPr>
          <p:cNvSpPr txBox="1"/>
          <p:nvPr/>
        </p:nvSpPr>
        <p:spPr>
          <a:xfrm>
            <a:off x="4146262" y="6035504"/>
            <a:ext cx="5406030" cy="369332"/>
          </a:xfrm>
          <a:prstGeom prst="rect">
            <a:avLst/>
          </a:prstGeom>
          <a:noFill/>
          <a:effectLst>
            <a:glow rad="228600">
              <a:schemeClr val="bg1">
                <a:alpha val="40000"/>
              </a:schemeClr>
            </a:glow>
          </a:effectLst>
        </p:spPr>
        <p:txBody>
          <a:bodyPr wrap="square" rtlCol="0" anchor="t">
            <a:spAutoFit/>
          </a:bodyPr>
          <a:lstStyle/>
          <a:p>
            <a:pPr>
              <a:defRPr/>
            </a:pPr>
            <a:r>
              <a:rPr lang="en-US" dirty="0">
                <a:cs typeface="Calibri" panose="020F0502020204030204" pitchFamily="34" charset="0"/>
              </a:rPr>
              <a:t>Co-hosted</a:t>
            </a:r>
            <a:r>
              <a:rPr kumimoji="0" lang="en-US" sz="1800" b="0" i="0" u="none" strike="noStrike" kern="1200" cap="none" spc="0" normalizeH="0" baseline="0" noProof="0" dirty="0">
                <a:ln>
                  <a:noFill/>
                </a:ln>
                <a:effectLst/>
                <a:uLnTx/>
                <a:uFillTx/>
                <a:cs typeface="Calibri" panose="020F0502020204030204" pitchFamily="34" charset="0"/>
              </a:rPr>
              <a:t> </a:t>
            </a:r>
            <a:r>
              <a:rPr lang="en-US" sz="1800" b="1" dirty="0">
                <a:solidFill>
                  <a:srgbClr val="2B689A"/>
                </a:solidFill>
                <a:effectLst/>
                <a:ea typeface="Calibri" panose="020F0502020204030204" pitchFamily="34" charset="0"/>
                <a:cs typeface="Calibri" panose="020F0502020204030204" pitchFamily="34" charset="0"/>
              </a:rPr>
              <a:t>14 Federal Partner Webinars </a:t>
            </a:r>
            <a:endParaRPr kumimoji="0" lang="en-US" sz="1800" b="1" i="0" u="none" strike="noStrike" kern="1200" cap="none" spc="0" normalizeH="0" baseline="0" noProof="0" dirty="0">
              <a:ln>
                <a:noFill/>
              </a:ln>
              <a:solidFill>
                <a:srgbClr val="2B689A"/>
              </a:solidFill>
              <a:effectLst/>
              <a:uLnTx/>
              <a:uFillTx/>
            </a:endParaRPr>
          </a:p>
        </p:txBody>
      </p:sp>
    </p:spTree>
    <p:extLst>
      <p:ext uri="{BB962C8B-B14F-4D97-AF65-F5344CB8AC3E}">
        <p14:creationId xmlns:p14="http://schemas.microsoft.com/office/powerpoint/2010/main" val="200713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19AE2D4-09D3-44A1-B223-804306B09AD0}"/>
              </a:ext>
              <a:ext uri="{C183D7F6-B498-43B3-948B-1728B52AA6E4}">
                <adec:decorative xmlns:adec="http://schemas.microsoft.com/office/drawing/2017/decorative" xmlns="" val="1"/>
              </a:ext>
            </a:extLst>
          </p:cNvPr>
          <p:cNvCxnSpPr/>
          <p:nvPr/>
        </p:nvCxnSpPr>
        <p:spPr>
          <a:xfrm>
            <a:off x="0" y="1354619"/>
            <a:ext cx="12192000" cy="0"/>
          </a:xfrm>
          <a:prstGeom prst="line">
            <a:avLst/>
          </a:prstGeom>
          <a:ln w="206375">
            <a:solidFill>
              <a:srgbClr val="158E62"/>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DB015AB9-F809-4106-BDEF-BABC0A24AD0E}"/>
              </a:ext>
            </a:extLst>
          </p:cNvPr>
          <p:cNvSpPr txBox="1">
            <a:spLocks/>
          </p:cNvSpPr>
          <p:nvPr/>
        </p:nvSpPr>
        <p:spPr>
          <a:xfrm>
            <a:off x="284526" y="103327"/>
            <a:ext cx="10515600" cy="1251292"/>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Franklin Gothic Medium" panose="020B0603020102020204"/>
                <a:ea typeface="+mj-ea"/>
                <a:cs typeface="+mj-cs"/>
              </a:rPr>
              <a:t>Current Federal Partners Commitments</a:t>
            </a:r>
          </a:p>
        </p:txBody>
      </p:sp>
      <p:pic>
        <p:nvPicPr>
          <p:cNvPr id="4" name="Picture 3">
            <a:extLst>
              <a:ext uri="{FF2B5EF4-FFF2-40B4-BE49-F238E27FC236}">
                <a16:creationId xmlns:a16="http://schemas.microsoft.com/office/drawing/2014/main" id="{DE9F732F-6298-42DD-8FD8-1A275104BD75}"/>
              </a:ext>
            </a:extLst>
          </p:cNvPr>
          <p:cNvPicPr>
            <a:picLocks noChangeAspect="1"/>
          </p:cNvPicPr>
          <p:nvPr/>
        </p:nvPicPr>
        <p:blipFill rotWithShape="1">
          <a:blip r:embed="rId3">
            <a:extLst>
              <a:ext uri="{28A0092B-C50C-407E-A947-70E740481C1C}">
                <a14:useLocalDpi xmlns:a14="http://schemas.microsoft.com/office/drawing/2010/main" val="0"/>
              </a:ext>
            </a:extLst>
          </a:blip>
          <a:srcRect l="62269"/>
          <a:stretch/>
        </p:blipFill>
        <p:spPr>
          <a:xfrm>
            <a:off x="9361833" y="0"/>
            <a:ext cx="2743437" cy="116171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7B2E93A-BE20-44A9-A1E7-FA3613F403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168" t="5509" r="6824" b="7101"/>
          <a:stretch/>
        </p:blipFill>
        <p:spPr>
          <a:xfrm>
            <a:off x="362307" y="5203282"/>
            <a:ext cx="847882" cy="841944"/>
          </a:xfrm>
          <a:prstGeom prst="flowChartConnector">
            <a:avLst/>
          </a:prstGeom>
        </p:spPr>
      </p:pic>
      <p:sp>
        <p:nvSpPr>
          <p:cNvPr id="6" name="TextBox 5">
            <a:extLst>
              <a:ext uri="{FF2B5EF4-FFF2-40B4-BE49-F238E27FC236}">
                <a16:creationId xmlns:a16="http://schemas.microsoft.com/office/drawing/2014/main" id="{24E789AD-5A4A-4637-9BDD-B24B9EA0FD6D}"/>
              </a:ext>
            </a:extLst>
          </p:cNvPr>
          <p:cNvSpPr txBox="1"/>
          <p:nvPr/>
        </p:nvSpPr>
        <p:spPr>
          <a:xfrm>
            <a:off x="1393276" y="5148818"/>
            <a:ext cx="49316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AmeriCorps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Signed MOU to deploy Volunteers in Service to America (VISTAs) at EnVision Center sites. Nearly 24 VISTA grants have been awarded to EnVision Centers</a:t>
            </a:r>
          </a:p>
        </p:txBody>
      </p:sp>
      <p:pic>
        <p:nvPicPr>
          <p:cNvPr id="10" name="Picture 9" descr="A picture containing drawing, box, food, plate&#10;&#10;Description automatically generated">
            <a:extLst>
              <a:ext uri="{FF2B5EF4-FFF2-40B4-BE49-F238E27FC236}">
                <a16:creationId xmlns:a16="http://schemas.microsoft.com/office/drawing/2014/main" id="{E8C08E4C-A9D5-4E1B-A5CA-D92990FCD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919" y="2845356"/>
            <a:ext cx="894018" cy="894018"/>
          </a:xfrm>
          <a:prstGeom prst="rect">
            <a:avLst/>
          </a:prstGeom>
        </p:spPr>
      </p:pic>
      <p:sp>
        <p:nvSpPr>
          <p:cNvPr id="11" name="TextBox 10">
            <a:extLst>
              <a:ext uri="{FF2B5EF4-FFF2-40B4-BE49-F238E27FC236}">
                <a16:creationId xmlns:a16="http://schemas.microsoft.com/office/drawing/2014/main" id="{FF76CEF2-EF9E-481E-8B63-673761A02E90}"/>
              </a:ext>
            </a:extLst>
          </p:cNvPr>
          <p:cNvSpPr txBox="1"/>
          <p:nvPr/>
        </p:nvSpPr>
        <p:spPr>
          <a:xfrm>
            <a:off x="1425815" y="2800900"/>
            <a:ext cx="4370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Census Bureau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Promoted and recruited for temporary census workers at EnVision Center sites</a:t>
            </a:r>
          </a:p>
        </p:txBody>
      </p:sp>
      <p:pic>
        <p:nvPicPr>
          <p:cNvPr id="13" name="Picture 12" descr="A close up of a logo&#10;&#10;Description automatically generated">
            <a:extLst>
              <a:ext uri="{FF2B5EF4-FFF2-40B4-BE49-F238E27FC236}">
                <a16:creationId xmlns:a16="http://schemas.microsoft.com/office/drawing/2014/main" id="{6C884FBE-10AA-4E4D-B9C6-EAEE8BC121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98393" y="2755985"/>
            <a:ext cx="847882" cy="847882"/>
          </a:xfrm>
          <a:prstGeom prst="rect">
            <a:avLst/>
          </a:prstGeom>
        </p:spPr>
      </p:pic>
      <p:sp>
        <p:nvSpPr>
          <p:cNvPr id="14" name="TextBox 13">
            <a:extLst>
              <a:ext uri="{FF2B5EF4-FFF2-40B4-BE49-F238E27FC236}">
                <a16:creationId xmlns:a16="http://schemas.microsoft.com/office/drawing/2014/main" id="{1048F27A-2F0A-481C-99A3-901B78070DE4}"/>
              </a:ext>
            </a:extLst>
          </p:cNvPr>
          <p:cNvSpPr txBox="1"/>
          <p:nvPr/>
        </p:nvSpPr>
        <p:spPr>
          <a:xfrm>
            <a:off x="7513983" y="2750945"/>
            <a:ext cx="4551612"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Federal Deposit Insurance Corporation</a:t>
            </a:r>
          </a:p>
          <a:p>
            <a:pPr>
              <a:defRPr/>
            </a:pPr>
            <a:r>
              <a:rPr kumimoji="0" lang="en-US" sz="1600" b="0" i="0" u="none" strike="noStrike" kern="1200" cap="none" spc="0" normalizeH="0" baseline="0" noProof="0" dirty="0">
                <a:ln>
                  <a:noFill/>
                </a:ln>
                <a:effectLst/>
                <a:uLnTx/>
                <a:uFillTx/>
                <a:latin typeface="Franklin Gothic Book" panose="020B0503020102020204"/>
                <a:ea typeface="+mn-ea"/>
                <a:cs typeface="+mn-cs"/>
              </a:rPr>
              <a:t>Offered free “Money</a:t>
            </a:r>
            <a:r>
              <a:rPr lang="en-US" sz="1600" dirty="0">
                <a:latin typeface="Franklin Gothic Book" panose="020B0503020102020204"/>
              </a:rPr>
              <a:t> Smart</a:t>
            </a:r>
            <a:r>
              <a:rPr kumimoji="0" lang="en-US" sz="1600" b="0" i="0" u="none" strike="noStrike" kern="1200" cap="none" spc="0" normalizeH="0" baseline="0" noProof="0" dirty="0">
                <a:ln>
                  <a:noFill/>
                </a:ln>
                <a:effectLst/>
                <a:uLnTx/>
                <a:uFillTx/>
                <a:latin typeface="Franklin Gothic Book" panose="020B0503020102020204"/>
                <a:ea typeface="+mn-ea"/>
                <a:cs typeface="+mn-cs"/>
              </a:rPr>
              <a:t>” financial education program</a:t>
            </a:r>
            <a:endParaRPr lang="en-US" sz="1600" b="0" i="0" u="none" strike="noStrike" kern="1200" cap="none" spc="0" normalizeH="0" baseline="0" noProof="0" dirty="0">
              <a:ln>
                <a:noFill/>
              </a:ln>
              <a:effectLst/>
              <a:uLnTx/>
              <a:uFillTx/>
              <a:latin typeface="Franklin Gothic Book" panose="020B0503020102020204"/>
            </a:endParaRPr>
          </a:p>
        </p:txBody>
      </p:sp>
      <p:sp>
        <p:nvSpPr>
          <p:cNvPr id="37" name="TextBox 36">
            <a:extLst>
              <a:ext uri="{FF2B5EF4-FFF2-40B4-BE49-F238E27FC236}">
                <a16:creationId xmlns:a16="http://schemas.microsoft.com/office/drawing/2014/main" id="{92EB0B65-04BA-4C82-B045-2340515FADDE}"/>
              </a:ext>
            </a:extLst>
          </p:cNvPr>
          <p:cNvSpPr txBox="1"/>
          <p:nvPr/>
        </p:nvSpPr>
        <p:spPr>
          <a:xfrm>
            <a:off x="1347963" y="1660797"/>
            <a:ext cx="44992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ranklin Gothic Book" panose="020B0503020102020204"/>
                <a:ea typeface="+mn-ea"/>
                <a:cs typeface="+mn-cs"/>
              </a:rPr>
              <a:t>Consumer Financial Protection Bureau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Franklin Gothic Book" panose="020B0503020102020204"/>
                <a:ea typeface="+mn-ea"/>
                <a:cs typeface="+mn-cs"/>
              </a:rPr>
              <a:t>Held “Your Money, Your Goals” toolkit training</a:t>
            </a:r>
          </a:p>
        </p:txBody>
      </p:sp>
      <p:pic>
        <p:nvPicPr>
          <p:cNvPr id="39" name="Picture 38" descr="A picture containing cup, drawing&#10;&#10;Description automatically generated">
            <a:extLst>
              <a:ext uri="{FF2B5EF4-FFF2-40B4-BE49-F238E27FC236}">
                <a16:creationId xmlns:a16="http://schemas.microsoft.com/office/drawing/2014/main" id="{07EDFB7E-D84E-4904-8896-D8B4B65539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842" y="1490445"/>
            <a:ext cx="1215814" cy="1215814"/>
          </a:xfrm>
          <a:prstGeom prst="ellipse">
            <a:avLst/>
          </a:prstGeom>
        </p:spPr>
      </p:pic>
      <p:sp>
        <p:nvSpPr>
          <p:cNvPr id="40" name="TextBox 39">
            <a:extLst>
              <a:ext uri="{FF2B5EF4-FFF2-40B4-BE49-F238E27FC236}">
                <a16:creationId xmlns:a16="http://schemas.microsoft.com/office/drawing/2014/main" id="{0CED4DE6-5E45-4163-BDD8-59D55192D73A}"/>
              </a:ext>
            </a:extLst>
          </p:cNvPr>
          <p:cNvSpPr txBox="1"/>
          <p:nvPr/>
        </p:nvSpPr>
        <p:spPr>
          <a:xfrm>
            <a:off x="7513983" y="5271928"/>
            <a:ext cx="43346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Federal Trade Commission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Delivering virtual anti-fraud and anti-scam programming </a:t>
            </a:r>
          </a:p>
        </p:txBody>
      </p:sp>
      <p:sp>
        <p:nvSpPr>
          <p:cNvPr id="43" name="TextBox 42">
            <a:extLst>
              <a:ext uri="{FF2B5EF4-FFF2-40B4-BE49-F238E27FC236}">
                <a16:creationId xmlns:a16="http://schemas.microsoft.com/office/drawing/2014/main" id="{39C87B1C-FA05-422B-99EF-1A29D4DFE77E}"/>
              </a:ext>
            </a:extLst>
          </p:cNvPr>
          <p:cNvSpPr txBox="1"/>
          <p:nvPr/>
        </p:nvSpPr>
        <p:spPr>
          <a:xfrm>
            <a:off x="7513983" y="3920106"/>
            <a:ext cx="449877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Department of 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Food Nutrition Services delivering presentation on available food waivers for COVID-19 response and promoted its Child Nutrition programs </a:t>
            </a:r>
          </a:p>
        </p:txBody>
      </p:sp>
      <p:pic>
        <p:nvPicPr>
          <p:cNvPr id="45" name="Picture 44">
            <a:extLst>
              <a:ext uri="{FF2B5EF4-FFF2-40B4-BE49-F238E27FC236}">
                <a16:creationId xmlns:a16="http://schemas.microsoft.com/office/drawing/2014/main" id="{0AE648A8-EA1D-4C28-9AE1-A258895A4BC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298393" y="3920106"/>
            <a:ext cx="901968" cy="912924"/>
          </a:xfrm>
          <a:prstGeom prst="rect">
            <a:avLst/>
          </a:prstGeom>
        </p:spPr>
      </p:pic>
      <p:sp>
        <p:nvSpPr>
          <p:cNvPr id="5" name="Slide Number Placeholder 4">
            <a:extLst>
              <a:ext uri="{FF2B5EF4-FFF2-40B4-BE49-F238E27FC236}">
                <a16:creationId xmlns:a16="http://schemas.microsoft.com/office/drawing/2014/main" id="{60D7AC06-E409-4B8B-9EC5-0E109C1E8C0E}"/>
              </a:ext>
            </a:extLst>
          </p:cNvPr>
          <p:cNvSpPr>
            <a:spLocks noGrp="1"/>
          </p:cNvSpPr>
          <p:nvPr>
            <p:ph type="sldNum" sz="quarter" idx="12"/>
          </p:nvPr>
        </p:nvSpPr>
        <p:spPr/>
        <p:txBody>
          <a:bodyPr/>
          <a:lstStyle/>
          <a:p>
            <a:fld id="{C7CE8649-8F6D-4FB9-A925-D343A70B2956}" type="slidenum">
              <a:rPr lang="en-US" smtClean="0"/>
              <a:t>9</a:t>
            </a:fld>
            <a:endParaRPr lang="en-US"/>
          </a:p>
        </p:txBody>
      </p:sp>
      <p:sp>
        <p:nvSpPr>
          <p:cNvPr id="23" name="TextBox 22">
            <a:extLst>
              <a:ext uri="{FF2B5EF4-FFF2-40B4-BE49-F238E27FC236}">
                <a16:creationId xmlns:a16="http://schemas.microsoft.com/office/drawing/2014/main" id="{0A76D299-3C29-4EEC-B9B9-C441BF20EB48}"/>
              </a:ext>
            </a:extLst>
          </p:cNvPr>
          <p:cNvSpPr txBox="1"/>
          <p:nvPr/>
        </p:nvSpPr>
        <p:spPr>
          <a:xfrm>
            <a:off x="1372974" y="4027654"/>
            <a:ext cx="42286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Grant awarded to Hartford EnVision Centers</a:t>
            </a:r>
          </a:p>
        </p:txBody>
      </p:sp>
      <p:pic>
        <p:nvPicPr>
          <p:cNvPr id="24" name="Picture 23">
            <a:extLst>
              <a:ext uri="{FF2B5EF4-FFF2-40B4-BE49-F238E27FC236}">
                <a16:creationId xmlns:a16="http://schemas.microsoft.com/office/drawing/2014/main" id="{DB70FB52-93EF-4EE6-8ED8-18A3F788924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07919" y="3975215"/>
            <a:ext cx="922472" cy="922472"/>
          </a:xfrm>
          <a:prstGeom prst="ellipse">
            <a:avLst/>
          </a:prstGeom>
        </p:spPr>
      </p:pic>
      <p:sp>
        <p:nvSpPr>
          <p:cNvPr id="28" name="TextBox 27">
            <a:extLst>
              <a:ext uri="{FF2B5EF4-FFF2-40B4-BE49-F238E27FC236}">
                <a16:creationId xmlns:a16="http://schemas.microsoft.com/office/drawing/2014/main" id="{77832C25-1081-46BB-B9DC-0E7CBB51A183}"/>
              </a:ext>
            </a:extLst>
          </p:cNvPr>
          <p:cNvSpPr txBox="1"/>
          <p:nvPr/>
        </p:nvSpPr>
        <p:spPr>
          <a:xfrm>
            <a:off x="7458324" y="1599889"/>
            <a:ext cx="46726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black"/>
                </a:solidFill>
                <a:effectLst/>
                <a:uLnTx/>
                <a:uFillTx/>
                <a:latin typeface="Franklin Gothic Book" panose="020B0503020102020204"/>
                <a:ea typeface="+mn-ea"/>
                <a:cs typeface="+mn-cs"/>
              </a:rPr>
              <a:t>ConnectHome</a:t>
            </a:r>
            <a:r>
              <a:rPr kumimoji="0" lang="en-US" sz="1600" b="1" i="0" u="none" strike="noStrike" kern="1200" cap="none" spc="0" normalizeH="0" baseline="0" noProof="0">
                <a:ln>
                  <a:noFill/>
                </a:ln>
                <a:solidFill>
                  <a:prstClr val="black"/>
                </a:solidFill>
                <a:effectLst/>
                <a:uLnTx/>
                <a:uFillTx/>
                <a:latin typeface="Franklin Gothic Book" panose="020B0503020102020204"/>
                <a:ea typeface="+mn-ea"/>
                <a:cs typeface="+mn-cs"/>
              </a:rPr>
              <a:t> 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Franklin Gothic Book" panose="020B0503020102020204"/>
                <a:ea typeface="+mn-ea"/>
                <a:cs typeface="+mn-cs"/>
              </a:rPr>
              <a:t>Collaborating in promotion of affordable and accessible internet to sites</a:t>
            </a:r>
          </a:p>
        </p:txBody>
      </p:sp>
      <p:pic>
        <p:nvPicPr>
          <p:cNvPr id="12" name="Picture 11" descr="A close up of a logo&#10;&#10;Description automatically generated">
            <a:extLst>
              <a:ext uri="{FF2B5EF4-FFF2-40B4-BE49-F238E27FC236}">
                <a16:creationId xmlns:a16="http://schemas.microsoft.com/office/drawing/2014/main" id="{9326DE94-E417-44B7-965C-CB5AC10FC68A}"/>
              </a:ext>
            </a:extLst>
          </p:cNvPr>
          <p:cNvPicPr>
            <a:picLocks noChangeAspect="1"/>
          </p:cNvPicPr>
          <p:nvPr/>
        </p:nvPicPr>
        <p:blipFill rotWithShape="1">
          <a:blip r:embed="rId10">
            <a:extLst>
              <a:ext uri="{28A0092B-C50C-407E-A947-70E740481C1C}">
                <a14:useLocalDpi xmlns:a14="http://schemas.microsoft.com/office/drawing/2010/main" val="0"/>
              </a:ext>
            </a:extLst>
          </a:blip>
          <a:srcRect t="35566" r="84039" b="45734"/>
          <a:stretch/>
        </p:blipFill>
        <p:spPr>
          <a:xfrm>
            <a:off x="6233917" y="1599889"/>
            <a:ext cx="776420" cy="909651"/>
          </a:xfrm>
          <a:prstGeom prst="rect">
            <a:avLst/>
          </a:prstGeom>
        </p:spPr>
      </p:pic>
      <p:pic>
        <p:nvPicPr>
          <p:cNvPr id="1026" name="Picture 2" descr="Federal Trade Commission - Wikipedia">
            <a:extLst>
              <a:ext uri="{FF2B5EF4-FFF2-40B4-BE49-F238E27FC236}">
                <a16:creationId xmlns:a16="http://schemas.microsoft.com/office/drawing/2014/main" id="{36FDB0BA-3D6E-4453-957F-DA87B4B886F8}"/>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322754" y="5148817"/>
            <a:ext cx="912919" cy="91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459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3FB977DE276C4F9E1CF611DD55AA6F" ma:contentTypeVersion="12" ma:contentTypeDescription="Create a new document." ma:contentTypeScope="" ma:versionID="985001b2ffdf6931beb93a45589995f4">
  <xsd:schema xmlns:xsd="http://www.w3.org/2001/XMLSchema" xmlns:xs="http://www.w3.org/2001/XMLSchema" xmlns:p="http://schemas.microsoft.com/office/2006/metadata/properties" xmlns:ns2="5c07dca6-cb82-4a6f-a788-46eccb33b646" xmlns:ns3="f570e621-9c0a-4d98-a92f-0d16cf29b50b" targetNamespace="http://schemas.microsoft.com/office/2006/metadata/properties" ma:root="true" ma:fieldsID="1e5aeb2bd2348a721b15919c770c50ca" ns2:_="" ns3:_="">
    <xsd:import namespace="5c07dca6-cb82-4a6f-a788-46eccb33b646"/>
    <xsd:import namespace="f570e621-9c0a-4d98-a92f-0d16cf29b5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7dca6-cb82-4a6f-a788-46eccb33b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70e621-9c0a-4d98-a92f-0d16cf29b50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3AC0C5-982D-4FD4-AA07-D32227F30E5B}">
  <ds:schemaRefs>
    <ds:schemaRef ds:uri="http://schemas.microsoft.com/sharepoint/v3/contenttype/forms"/>
  </ds:schemaRefs>
</ds:datastoreItem>
</file>

<file path=customXml/itemProps2.xml><?xml version="1.0" encoding="utf-8"?>
<ds:datastoreItem xmlns:ds="http://schemas.openxmlformats.org/officeDocument/2006/customXml" ds:itemID="{829F5F90-652B-4142-B7B7-11190308B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7dca6-cb82-4a6f-a788-46eccb33b646"/>
    <ds:schemaRef ds:uri="f570e621-9c0a-4d98-a92f-0d16cf29b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70AE42-B7EF-4425-8E23-8E4BA26DAB5C}">
  <ds:schemaRefs>
    <ds:schemaRef ds:uri="http://www.net-centric.com/PAWPP"/>
    <ds:schemaRef ds:uri=""/>
  </ds:schemaRefs>
</ds:datastoreItem>
</file>

<file path=customXml/itemProps4.xml><?xml version="1.0" encoding="utf-8"?>
<ds:datastoreItem xmlns:ds="http://schemas.openxmlformats.org/officeDocument/2006/customXml" ds:itemID="{8A2CD7C5-155B-4C65-AA28-90282AA27925}">
  <ds:schemaRefs>
    <ds:schemaRef ds:uri="http://schemas.openxmlformats.org/package/2006/metadata/core-properties"/>
    <ds:schemaRef ds:uri="http://schemas.microsoft.com/office/2006/metadata/properties"/>
    <ds:schemaRef ds:uri="http://purl.org/dc/dcmitype/"/>
    <ds:schemaRef ds:uri="5c07dca6-cb82-4a6f-a788-46eccb33b646"/>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f570e621-9c0a-4d98-a92f-0d16cf29b50b"/>
  </ds:schemaRefs>
</ds:datastoreItem>
</file>

<file path=docProps/app.xml><?xml version="1.0" encoding="utf-8"?>
<Properties xmlns="http://schemas.openxmlformats.org/officeDocument/2006/extended-properties" xmlns:vt="http://schemas.openxmlformats.org/officeDocument/2006/docPropsVTypes">
  <TotalTime>26475</TotalTime>
  <Words>2308</Words>
  <Application>Microsoft Office PowerPoint</Application>
  <PresentationFormat>Widescreen</PresentationFormat>
  <Paragraphs>374</Paragraphs>
  <Slides>27</Slides>
  <Notes>17</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27</vt:i4>
      </vt:variant>
    </vt:vector>
  </HeadingPairs>
  <TitlesOfParts>
    <vt:vector size="44" baseType="lpstr">
      <vt:lpstr>Arial</vt:lpstr>
      <vt:lpstr>Calibri</vt:lpstr>
      <vt:lpstr>Calibri Light</vt:lpstr>
      <vt:lpstr>Franklin Gothic Book</vt:lpstr>
      <vt:lpstr>Franklin Gothic Medium</vt:lpstr>
      <vt:lpstr>Times New Roman</vt:lpstr>
      <vt:lpstr>Verdana</vt:lpstr>
      <vt:lpstr>Webdings</vt:lpstr>
      <vt:lpstr>Wingdings</vt:lpstr>
      <vt:lpstr>Wingdings 2</vt:lpstr>
      <vt:lpstr>Wingdings 3</vt:lpstr>
      <vt:lpstr>General Content</vt:lpstr>
      <vt:lpstr>Special Content</vt:lpstr>
      <vt:lpstr>People Slides</vt:lpstr>
      <vt:lpstr>Interactive Slides</vt:lpstr>
      <vt:lpstr>Infographic Layouts</vt:lpstr>
      <vt:lpstr>Office Theme</vt:lpstr>
      <vt:lpstr>Strategic Engagement: Discussion with  U.S. Departments of Labor and Housing and Urban Development   Public and Indian Housing, EnVision Centers, and Job Corps Scholars  </vt:lpstr>
      <vt:lpstr>Moderator and Presenters </vt:lpstr>
      <vt:lpstr>Agenda</vt:lpstr>
      <vt:lpstr>Debra A. Carr Administrator  Office of Job Corps U.S. Department of Labor  </vt:lpstr>
      <vt:lpstr>Felicia Gaither Deputy Assistant Secretary,  Office of Field Operations, Office of Public and Indian Housing, U.S. Department of Housing and Urban Development </vt:lpstr>
      <vt:lpstr>PowerPoint Presentation</vt:lpstr>
      <vt:lpstr>PowerPoint Presentation</vt:lpstr>
      <vt:lpstr>PowerPoint Presentation</vt:lpstr>
      <vt:lpstr>PowerPoint Presentation</vt:lpstr>
      <vt:lpstr>PowerPoint Presentation</vt:lpstr>
      <vt:lpstr>PowerPoint Presentation</vt:lpstr>
      <vt:lpstr>Job Corps Scholars Program Overview </vt:lpstr>
      <vt:lpstr>Eligibility Criteria for Job Corps Eligible Youth</vt:lpstr>
      <vt:lpstr>Program Flexibilities </vt:lpstr>
      <vt:lpstr>PowerPoint Presentation</vt:lpstr>
      <vt:lpstr>Our Partnerships</vt:lpstr>
      <vt:lpstr>Sharing Resources</vt:lpstr>
      <vt:lpstr>Success Stories</vt:lpstr>
      <vt:lpstr>Atlanta Technical College  CWI Pipeline Partners</vt:lpstr>
      <vt:lpstr>Why are we here?</vt:lpstr>
      <vt:lpstr>Atlanta performs worse than peers on measures  of economic inclusion</vt:lpstr>
      <vt:lpstr>What is the goal of the Pipeline Partnership, and how are we  going to get there?</vt:lpstr>
      <vt:lpstr>Goal #1: A network of seamless mutual referrals to improve the  customer’s experience in our partnership</vt:lpstr>
      <vt:lpstr>Goal #2: A coordinated community effort that supports the  customer holistically as they integrate into and progress within the workforce. </vt:lpstr>
      <vt:lpstr>Questions and Answers </vt:lpstr>
      <vt:lpstr>Resources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 Grantee Orientation</dc:title>
  <dc:creator>auto@mahernet.com</dc:creator>
  <cp:keywords>ITA, Grantee, Orientation</cp:keywords>
  <cp:lastModifiedBy>Mills, Michelle</cp:lastModifiedBy>
  <cp:revision>620</cp:revision>
  <dcterms:created xsi:type="dcterms:W3CDTF">2019-06-21T16:58:05Z</dcterms:created>
  <dcterms:modified xsi:type="dcterms:W3CDTF">2021-03-10T21:19:52Z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0x010100953FB977DE276C4F9E1CF611DD55AA6F</vt:lpwstr>
  </property>
</Properties>
</file>